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s/slide54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47.xml" ContentType="application/vnd.openxmlformats-officedocument.presentationml.slide+xml"/>
  <Override PartName="/ppt/slides/slide55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56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58"/>
  </p:handoutMasterIdLst>
  <p:sldIdLst>
    <p:sldId id="256" r:id="rId2"/>
    <p:sldId id="257" r:id="rId3"/>
    <p:sldId id="258" r:id="rId4"/>
    <p:sldId id="281" r:id="rId5"/>
    <p:sldId id="267" r:id="rId6"/>
    <p:sldId id="291" r:id="rId7"/>
    <p:sldId id="325" r:id="rId8"/>
    <p:sldId id="312" r:id="rId9"/>
    <p:sldId id="313" r:id="rId10"/>
    <p:sldId id="259" r:id="rId11"/>
    <p:sldId id="296" r:id="rId12"/>
    <p:sldId id="293" r:id="rId13"/>
    <p:sldId id="297" r:id="rId14"/>
    <p:sldId id="324" r:id="rId15"/>
    <p:sldId id="299" r:id="rId16"/>
    <p:sldId id="322" r:id="rId17"/>
    <p:sldId id="300" r:id="rId18"/>
    <p:sldId id="301" r:id="rId19"/>
    <p:sldId id="323" r:id="rId20"/>
    <p:sldId id="303" r:id="rId21"/>
    <p:sldId id="292" r:id="rId22"/>
    <p:sldId id="264" r:id="rId23"/>
    <p:sldId id="265" r:id="rId24"/>
    <p:sldId id="271" r:id="rId25"/>
    <p:sldId id="302" r:id="rId26"/>
    <p:sldId id="274" r:id="rId27"/>
    <p:sldId id="277" r:id="rId28"/>
    <p:sldId id="268" r:id="rId29"/>
    <p:sldId id="269" r:id="rId30"/>
    <p:sldId id="261" r:id="rId31"/>
    <p:sldId id="263" r:id="rId32"/>
    <p:sldId id="262" r:id="rId33"/>
    <p:sldId id="272" r:id="rId34"/>
    <p:sldId id="295" r:id="rId35"/>
    <p:sldId id="270" r:id="rId36"/>
    <p:sldId id="289" r:id="rId37"/>
    <p:sldId id="287" r:id="rId38"/>
    <p:sldId id="288" r:id="rId39"/>
    <p:sldId id="290" r:id="rId40"/>
    <p:sldId id="275" r:id="rId41"/>
    <p:sldId id="307" r:id="rId42"/>
    <p:sldId id="308" r:id="rId43"/>
    <p:sldId id="309" r:id="rId44"/>
    <p:sldId id="310" r:id="rId45"/>
    <p:sldId id="311" r:id="rId46"/>
    <p:sldId id="294" r:id="rId47"/>
    <p:sldId id="321" r:id="rId48"/>
    <p:sldId id="315" r:id="rId49"/>
    <p:sldId id="316" r:id="rId50"/>
    <p:sldId id="317" r:id="rId51"/>
    <p:sldId id="318" r:id="rId52"/>
    <p:sldId id="319" r:id="rId53"/>
    <p:sldId id="320" r:id="rId54"/>
    <p:sldId id="278" r:id="rId55"/>
    <p:sldId id="279" r:id="rId56"/>
    <p:sldId id="280" r:id="rId5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scaleToFitPaper="1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1304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015EE-6200-974F-B254-3281AD9DD666}" type="datetimeFigureOut">
              <a:rPr lang="it-IT" smtClean="0"/>
              <a:pPr/>
              <a:t>25-11-2013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0CE64-B893-2840-BDAE-30338BFE31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949F-4BC5-D54A-97BA-57770C6CCE3D}" type="datetimeFigureOut">
              <a:rPr lang="it-IT" smtClean="0"/>
              <a:pPr/>
              <a:t>25-11-2013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A987-AC14-F249-894C-DF5D30F6592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949F-4BC5-D54A-97BA-57770C6CCE3D}" type="datetimeFigureOut">
              <a:rPr lang="it-IT" smtClean="0"/>
              <a:pPr/>
              <a:t>25-11-2013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A987-AC14-F249-894C-DF5D30F6592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949F-4BC5-D54A-97BA-57770C6CCE3D}" type="datetimeFigureOut">
              <a:rPr lang="it-IT" smtClean="0"/>
              <a:pPr/>
              <a:t>25-11-2013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A987-AC14-F249-894C-DF5D30F6592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949F-4BC5-D54A-97BA-57770C6CCE3D}" type="datetimeFigureOut">
              <a:rPr lang="it-IT" smtClean="0"/>
              <a:pPr/>
              <a:t>25-11-2013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A987-AC14-F249-894C-DF5D30F6592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949F-4BC5-D54A-97BA-57770C6CCE3D}" type="datetimeFigureOut">
              <a:rPr lang="it-IT" smtClean="0"/>
              <a:pPr/>
              <a:t>25-11-2013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A987-AC14-F249-894C-DF5D30F6592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949F-4BC5-D54A-97BA-57770C6CCE3D}" type="datetimeFigureOut">
              <a:rPr lang="it-IT" smtClean="0"/>
              <a:pPr/>
              <a:t>25-11-2013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A987-AC14-F249-894C-DF5D30F6592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949F-4BC5-D54A-97BA-57770C6CCE3D}" type="datetimeFigureOut">
              <a:rPr lang="it-IT" smtClean="0"/>
              <a:pPr/>
              <a:t>25-11-2013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A987-AC14-F249-894C-DF5D30F6592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949F-4BC5-D54A-97BA-57770C6CCE3D}" type="datetimeFigureOut">
              <a:rPr lang="it-IT" smtClean="0"/>
              <a:pPr/>
              <a:t>25-11-2013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A987-AC14-F249-894C-DF5D30F6592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949F-4BC5-D54A-97BA-57770C6CCE3D}" type="datetimeFigureOut">
              <a:rPr lang="it-IT" smtClean="0"/>
              <a:pPr/>
              <a:t>25-11-2013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A987-AC14-F249-894C-DF5D30F6592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949F-4BC5-D54A-97BA-57770C6CCE3D}" type="datetimeFigureOut">
              <a:rPr lang="it-IT" smtClean="0"/>
              <a:pPr/>
              <a:t>25-11-2013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A987-AC14-F249-894C-DF5D30F6592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949F-4BC5-D54A-97BA-57770C6CCE3D}" type="datetimeFigureOut">
              <a:rPr lang="it-IT" smtClean="0"/>
              <a:pPr/>
              <a:t>25-11-2013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A987-AC14-F249-894C-DF5D30F6592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6949F-4BC5-D54A-97BA-57770C6CCE3D}" type="datetimeFigureOut">
              <a:rPr lang="it-IT" smtClean="0"/>
              <a:pPr/>
              <a:t>25-11-2013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A987-AC14-F249-894C-DF5D30F6592C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6" Type="http://schemas.openxmlformats.org/officeDocument/2006/relationships/image" Target="../media/image11.pdf"/><Relationship Id="rId7" Type="http://schemas.openxmlformats.org/officeDocument/2006/relationships/image" Target="../media/image12.png"/><Relationship Id="rId8" Type="http://schemas.openxmlformats.org/officeDocument/2006/relationships/image" Target="../media/image13.pdf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d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d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d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d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df"/><Relationship Id="rId3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image" Target="../media/image36.png"/><Relationship Id="rId7" Type="http://schemas.openxmlformats.org/officeDocument/2006/relationships/image" Target="../media/image41.png"/><Relationship Id="rId8" Type="http://schemas.openxmlformats.org/officeDocument/2006/relationships/image" Target="../media/image40.png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41.png"/><Relationship Id="rId5" Type="http://schemas.openxmlformats.org/officeDocument/2006/relationships/image" Target="../media/image40.png"/><Relationship Id="rId6" Type="http://schemas.openxmlformats.org/officeDocument/2006/relationships/image" Target="../media/image33.png"/><Relationship Id="rId7" Type="http://schemas.openxmlformats.org/officeDocument/2006/relationships/image" Target="../media/image31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7.png"/><Relationship Id="rId5" Type="http://schemas.openxmlformats.org/officeDocument/2006/relationships/image" Target="../media/image36.png"/><Relationship Id="rId6" Type="http://schemas.openxmlformats.org/officeDocument/2006/relationships/image" Target="../media/image41.png"/><Relationship Id="rId7" Type="http://schemas.openxmlformats.org/officeDocument/2006/relationships/image" Target="../media/image40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7.png"/><Relationship Id="rId5" Type="http://schemas.openxmlformats.org/officeDocument/2006/relationships/image" Target="../media/image36.png"/><Relationship Id="rId6" Type="http://schemas.openxmlformats.org/officeDocument/2006/relationships/image" Target="../media/image41.png"/><Relationship Id="rId7" Type="http://schemas.openxmlformats.org/officeDocument/2006/relationships/image" Target="../media/image40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cits-banner-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458200" cy="126873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1882776"/>
            <a:ext cx="791845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kern="0" dirty="0" err="1" smtClean="0">
                <a:solidFill>
                  <a:srgbClr val="10253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j-ea"/>
                <a:cs typeface="+mj-cs"/>
              </a:rPr>
              <a:t>Secure</a:t>
            </a:r>
            <a:r>
              <a:rPr lang="it-IT" sz="3200" b="1" kern="0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j-ea"/>
                <a:cs typeface="+mj-cs"/>
              </a:rPr>
              <a:t> </a:t>
            </a:r>
            <a:r>
              <a:rPr lang="it-IT" sz="3200" b="1" kern="0" dirty="0" err="1" smtClean="0">
                <a:solidFill>
                  <a:srgbClr val="10253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j-ea"/>
                <a:cs typeface="+mj-cs"/>
              </a:rPr>
              <a:t>two-party</a:t>
            </a:r>
            <a:r>
              <a:rPr lang="it-IT" sz="3200" b="1" kern="0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j-ea"/>
                <a:cs typeface="+mj-cs"/>
              </a:rPr>
              <a:t> </a:t>
            </a:r>
            <a:r>
              <a:rPr lang="it-IT" sz="3200" b="1" kern="0" dirty="0" err="1" smtClean="0">
                <a:solidFill>
                  <a:srgbClr val="10253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j-ea"/>
                <a:cs typeface="+mj-cs"/>
              </a:rPr>
              <a:t>computation</a:t>
            </a:r>
            <a:r>
              <a:rPr lang="it-IT" sz="3200" b="1" kern="0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j-ea"/>
                <a:cs typeface="+mj-cs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kern="0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j-ea"/>
                <a:cs typeface="+mj-cs"/>
              </a:rPr>
              <a:t>a </a:t>
            </a:r>
            <a:r>
              <a:rPr lang="it-IT" sz="3200" b="1" kern="0" dirty="0" err="1" smtClean="0">
                <a:solidFill>
                  <a:srgbClr val="10253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j-ea"/>
                <a:cs typeface="+mj-cs"/>
              </a:rPr>
              <a:t>visual</a:t>
            </a:r>
            <a:r>
              <a:rPr lang="it-IT" sz="3200" b="1" kern="0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j-ea"/>
                <a:cs typeface="+mj-cs"/>
              </a:rPr>
              <a:t> way</a:t>
            </a:r>
            <a:endParaRPr kumimoji="0" lang="it-IT" sz="3200" b="1" i="0" u="none" strike="noStrike" kern="0" cap="none" spc="0" normalizeH="0" baseline="0" noProof="0" dirty="0">
              <a:ln>
                <a:noFill/>
              </a:ln>
              <a:solidFill>
                <a:srgbClr val="10253F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omic Sans MS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598863"/>
            <a:ext cx="6369051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i="1" kern="0" dirty="0" err="1">
                <a:solidFill>
                  <a:schemeClr val="tx2">
                    <a:lumMod val="75000"/>
                  </a:schemeClr>
                </a:solidFill>
                <a:latin typeface="Comic Sans MS" charset="0"/>
              </a:rPr>
              <a:t>b</a:t>
            </a:r>
            <a:r>
              <a:rPr kumimoji="0" lang="it-IT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y</a:t>
            </a:r>
            <a:endParaRPr kumimoji="0" lang="it-IT" sz="2000" b="0" i="1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1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Paolo </a:t>
            </a:r>
            <a:r>
              <a:rPr kumimoji="0" lang="it-IT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D’Arco</a:t>
            </a:r>
            <a:r>
              <a:rPr kumimoji="0" lang="it-IT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 and Roberto De </a:t>
            </a:r>
            <a:r>
              <a:rPr kumimoji="0" lang="it-IT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Prisco</a:t>
            </a:r>
            <a:endParaRPr kumimoji="0" lang="it-IT" sz="2000" b="0" i="1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1" u="none" strike="noStrike" kern="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5181600"/>
            <a:ext cx="1428751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4602" y="762000"/>
            <a:ext cx="40372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Using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random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values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451402" y="4089738"/>
            <a:ext cx="4159199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254061"/>
                </a:solidFill>
              </a:rPr>
              <a:t>To</a:t>
            </a:r>
            <a:r>
              <a:rPr lang="it-IT" sz="2000" b="1" dirty="0" smtClean="0">
                <a:solidFill>
                  <a:srgbClr val="254061"/>
                </a:solidFill>
              </a:rPr>
              <a:t> the </a:t>
            </a:r>
            <a:r>
              <a:rPr lang="it-IT" sz="2000" b="1" dirty="0" err="1" smtClean="0">
                <a:solidFill>
                  <a:srgbClr val="254061"/>
                </a:solidFill>
              </a:rPr>
              <a:t>wires</a:t>
            </a:r>
            <a:r>
              <a:rPr lang="it-IT" sz="2000" b="1" dirty="0" smtClean="0">
                <a:solidFill>
                  <a:srgbClr val="254061"/>
                </a:solidFill>
              </a:rPr>
              <a:t> are </a:t>
            </a:r>
            <a:r>
              <a:rPr lang="it-IT" sz="2000" b="1" dirty="0" err="1" smtClean="0">
                <a:solidFill>
                  <a:srgbClr val="254061"/>
                </a:solidFill>
              </a:rPr>
              <a:t>associated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random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values</a:t>
            </a:r>
            <a:r>
              <a:rPr lang="it-IT" sz="2000" b="1" dirty="0" smtClean="0">
                <a:solidFill>
                  <a:srgbClr val="254061"/>
                </a:solidFill>
              </a:rPr>
              <a:t> (</a:t>
            </a:r>
            <a:r>
              <a:rPr lang="it-IT" sz="2000" b="1" dirty="0" err="1" smtClean="0">
                <a:solidFill>
                  <a:srgbClr val="254061"/>
                </a:solidFill>
              </a:rPr>
              <a:t>cryptographic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keys</a:t>
            </a:r>
            <a:r>
              <a:rPr lang="it-IT" sz="2000" b="1" dirty="0" smtClean="0">
                <a:solidFill>
                  <a:srgbClr val="254061"/>
                </a:solidFill>
              </a:rPr>
              <a:t>), </a:t>
            </a:r>
            <a:r>
              <a:rPr lang="it-IT" sz="2000" b="1" dirty="0" err="1" smtClean="0">
                <a:solidFill>
                  <a:srgbClr val="254061"/>
                </a:solidFill>
              </a:rPr>
              <a:t>which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800000"/>
                </a:solidFill>
              </a:rPr>
              <a:t>secretly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represent</a:t>
            </a:r>
            <a:r>
              <a:rPr lang="it-IT" sz="2000" b="1" dirty="0" smtClean="0">
                <a:solidFill>
                  <a:srgbClr val="254061"/>
                </a:solidFill>
              </a:rPr>
              <a:t> the </a:t>
            </a:r>
            <a:r>
              <a:rPr lang="it-IT" sz="2000" b="1" dirty="0" err="1" smtClean="0">
                <a:solidFill>
                  <a:srgbClr val="254061"/>
                </a:solidFill>
              </a:rPr>
              <a:t>bits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</a:rPr>
              <a:t> and </a:t>
            </a:r>
            <a:r>
              <a:rPr lang="it-IT" sz="2000" b="1" dirty="0" err="1" smtClean="0">
                <a:solidFill>
                  <a:srgbClr val="254061"/>
                </a:solidFill>
              </a:rPr>
              <a:t>1</a:t>
            </a:r>
            <a:endParaRPr lang="it-IT" sz="2000" b="1" dirty="0" smtClean="0">
              <a:solidFill>
                <a:srgbClr val="25406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286001" y="534566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3,0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, 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3,1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49718" y="313586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2,0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, 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2,1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371602" y="313586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1,0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, 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1,1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Corda 16"/>
          <p:cNvSpPr/>
          <p:nvPr/>
        </p:nvSpPr>
        <p:spPr>
          <a:xfrm rot="17564955">
            <a:off x="2460519" y="4240439"/>
            <a:ext cx="682128" cy="683968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1 17"/>
          <p:cNvCxnSpPr/>
          <p:nvPr/>
        </p:nvCxnSpPr>
        <p:spPr>
          <a:xfrm rot="5400000">
            <a:off x="3493380" y="3809207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rot="5400000">
            <a:off x="1593108" y="3809207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rot="5400000">
            <a:off x="2566992" y="514270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2555409" y="4419600"/>
            <a:ext cx="417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Or</a:t>
            </a:r>
            <a:endParaRPr lang="it-IT" dirty="0"/>
          </a:p>
        </p:txBody>
      </p:sp>
      <p:cxnSp>
        <p:nvCxnSpPr>
          <p:cNvPr id="25" name="Connettore 1 24"/>
          <p:cNvCxnSpPr/>
          <p:nvPr/>
        </p:nvCxnSpPr>
        <p:spPr>
          <a:xfrm rot="5400000">
            <a:off x="2719392" y="422830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rot="5400000">
            <a:off x="2477295" y="422830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1820914" y="4038600"/>
            <a:ext cx="8460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2887714" y="4038600"/>
            <a:ext cx="8460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04801" y="1600201"/>
            <a:ext cx="8654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Yao</a:t>
            </a:r>
            <a:r>
              <a:rPr lang="it-IT" dirty="0" smtClean="0">
                <a:solidFill>
                  <a:srgbClr val="254061"/>
                </a:solidFill>
                <a:latin typeface="Comic Sans MS"/>
                <a:cs typeface="Comic Sans MS"/>
              </a:rPr>
              <a:t>’</a:t>
            </a:r>
            <a:r>
              <a:rPr lang="it-IT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s</a:t>
            </a:r>
            <a:r>
              <a:rPr lang="it-IT" dirty="0" smtClean="0">
                <a:solidFill>
                  <a:srgbClr val="254061"/>
                </a:solidFill>
                <a:latin typeface="Comic Sans MS"/>
                <a:cs typeface="Comic Sans MS"/>
              </a:rPr>
              <a:t> idea </a:t>
            </a:r>
            <a:r>
              <a:rPr lang="it-IT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is</a:t>
            </a:r>
            <a:r>
              <a:rPr lang="it-IT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to</a:t>
            </a:r>
            <a:r>
              <a:rPr lang="it-IT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use</a:t>
            </a:r>
            <a:r>
              <a:rPr lang="it-IT" dirty="0" smtClean="0">
                <a:solidFill>
                  <a:srgbClr val="254061"/>
                </a:solidFill>
                <a:latin typeface="Comic Sans MS"/>
                <a:cs typeface="Comic Sans MS"/>
              </a:rPr>
              <a:t> the </a:t>
            </a:r>
            <a:r>
              <a:rPr lang="it-IT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circuit</a:t>
            </a:r>
            <a:r>
              <a:rPr lang="it-IT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as</a:t>
            </a:r>
            <a:r>
              <a:rPr lang="it-IT" dirty="0" smtClean="0">
                <a:solidFill>
                  <a:srgbClr val="254061"/>
                </a:solidFill>
                <a:latin typeface="Comic Sans MS"/>
                <a:cs typeface="Comic Sans MS"/>
              </a:rPr>
              <a:t> a </a:t>
            </a:r>
            <a:r>
              <a:rPr lang="it-IT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conceptual</a:t>
            </a:r>
            <a:r>
              <a:rPr lang="it-IT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guide</a:t>
            </a:r>
            <a:r>
              <a:rPr lang="it-IT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for</a:t>
            </a:r>
            <a:r>
              <a:rPr lang="it-IT" dirty="0" smtClean="0">
                <a:solidFill>
                  <a:srgbClr val="254061"/>
                </a:solidFill>
                <a:latin typeface="Comic Sans MS"/>
                <a:cs typeface="Comic Sans MS"/>
              </a:rPr>
              <a:t> the </a:t>
            </a:r>
            <a:r>
              <a:rPr lang="it-IT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computation</a:t>
            </a:r>
            <a:r>
              <a:rPr lang="it-IT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which</a:t>
            </a:r>
            <a:r>
              <a:rPr lang="it-IT" dirty="0" smtClean="0">
                <a:solidFill>
                  <a:srgbClr val="254061"/>
                </a:solidFill>
                <a:latin typeface="Comic Sans MS"/>
                <a:cs typeface="Comic Sans MS"/>
              </a:rPr>
              <a:t>, </a:t>
            </a:r>
            <a:r>
              <a:rPr lang="it-IT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instead</a:t>
            </a:r>
            <a:r>
              <a:rPr lang="it-IT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of</a:t>
            </a:r>
            <a:r>
              <a:rPr lang="it-IT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And, Or and </a:t>
            </a:r>
            <a:r>
              <a:rPr lang="it-IT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Not</a:t>
            </a:r>
            <a:r>
              <a:rPr lang="it-IT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operations</a:t>
            </a:r>
            <a:r>
              <a:rPr lang="it-IT" dirty="0" smtClean="0">
                <a:solidFill>
                  <a:srgbClr val="254061"/>
                </a:solidFill>
                <a:latin typeface="Comic Sans MS"/>
                <a:cs typeface="Comic Sans MS"/>
              </a:rPr>
              <a:t> on </a:t>
            </a:r>
            <a:r>
              <a:rPr lang="it-IT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bits</a:t>
            </a:r>
            <a:r>
              <a:rPr lang="it-IT" dirty="0" smtClean="0">
                <a:solidFill>
                  <a:srgbClr val="254061"/>
                </a:solidFill>
                <a:latin typeface="Comic Sans MS"/>
                <a:cs typeface="Comic Sans MS"/>
              </a:rPr>
              <a:t>, </a:t>
            </a:r>
            <a:r>
              <a:rPr lang="it-IT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becomes</a:t>
            </a:r>
            <a:r>
              <a:rPr lang="it-IT" dirty="0" smtClean="0">
                <a:solidFill>
                  <a:srgbClr val="254061"/>
                </a:solidFill>
                <a:latin typeface="Comic Sans MS"/>
                <a:cs typeface="Comic Sans MS"/>
              </a:rPr>
              <a:t> a </a:t>
            </a:r>
            <a:r>
              <a:rPr lang="it-IT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sequence</a:t>
            </a:r>
            <a:r>
              <a:rPr lang="it-IT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of</a:t>
            </a:r>
            <a:r>
              <a:rPr lang="it-IT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decryptions</a:t>
            </a:r>
            <a:r>
              <a:rPr lang="it-IT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of</a:t>
            </a:r>
            <a:r>
              <a:rPr lang="it-IT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ciphertexts</a:t>
            </a:r>
            <a:endParaRPr lang="it-IT" b="1" dirty="0">
              <a:solidFill>
                <a:srgbClr val="254061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524000" y="2641600"/>
          <a:ext cx="2895600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"/>
                <a:gridCol w="579120"/>
                <a:gridCol w="579120"/>
                <a:gridCol w="579120"/>
                <a:gridCol w="579120"/>
              </a:tblGrid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w</a:t>
                      </a:r>
                      <a:r>
                        <a:rPr lang="it-IT" sz="1800" baseline="-25000" dirty="0" smtClean="0"/>
                        <a:t>1</a:t>
                      </a:r>
                      <a:endParaRPr lang="it-IT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w</a:t>
                      </a:r>
                      <a:r>
                        <a:rPr lang="it-IT" sz="1800" baseline="-25000" dirty="0" smtClean="0"/>
                        <a:t>2</a:t>
                      </a:r>
                      <a:endParaRPr lang="it-IT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 smtClean="0"/>
                        <a:t>bits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OR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w</a:t>
                      </a:r>
                      <a:r>
                        <a:rPr lang="it-IT" sz="1800" baseline="-25000" dirty="0" smtClean="0"/>
                        <a:t>3</a:t>
                      </a:r>
                      <a:endParaRPr lang="it-IT" sz="1800" baseline="-25000" dirty="0"/>
                    </a:p>
                  </a:txBody>
                  <a:tcPr/>
                </a:tc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K</a:t>
                      </a:r>
                      <a:r>
                        <a:rPr lang="it-IT" sz="1800" baseline="-25000" dirty="0" smtClean="0"/>
                        <a:t>1,0</a:t>
                      </a:r>
                      <a:endParaRPr lang="it-IT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K</a:t>
                      </a:r>
                      <a:r>
                        <a:rPr lang="it-IT" sz="1800" baseline="-25000" dirty="0" smtClean="0"/>
                        <a:t>2,0</a:t>
                      </a:r>
                      <a:endParaRPr lang="it-IT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0,0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 smtClean="0">
                          <a:solidFill>
                            <a:srgbClr val="800000"/>
                          </a:solidFill>
                        </a:rPr>
                        <a:t>0</a:t>
                      </a:r>
                      <a:endParaRPr lang="it-IT" sz="18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K</a:t>
                      </a:r>
                      <a:r>
                        <a:rPr lang="it-IT" sz="1800" baseline="-25000" dirty="0" smtClean="0"/>
                        <a:t>3,</a:t>
                      </a:r>
                      <a:r>
                        <a:rPr lang="it-IT" sz="1800" baseline="-25000" dirty="0" smtClean="0">
                          <a:solidFill>
                            <a:srgbClr val="800000"/>
                          </a:solidFill>
                        </a:rPr>
                        <a:t>0</a:t>
                      </a:r>
                      <a:endParaRPr lang="it-IT" sz="1800" baseline="-250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K</a:t>
                      </a:r>
                      <a:r>
                        <a:rPr lang="it-IT" sz="1800" baseline="-25000" dirty="0" smtClean="0"/>
                        <a:t>1,0</a:t>
                      </a:r>
                      <a:endParaRPr lang="it-IT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K</a:t>
                      </a:r>
                      <a:r>
                        <a:rPr lang="it-IT" sz="1800" baseline="-25000" dirty="0" smtClean="0"/>
                        <a:t>2,1</a:t>
                      </a:r>
                      <a:endParaRPr lang="it-IT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0,1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 smtClean="0">
                          <a:solidFill>
                            <a:srgbClr val="800000"/>
                          </a:solidFill>
                        </a:rPr>
                        <a:t>1</a:t>
                      </a:r>
                      <a:endParaRPr lang="it-IT" sz="18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K</a:t>
                      </a:r>
                      <a:r>
                        <a:rPr lang="it-IT" sz="1800" baseline="-25000" dirty="0" smtClean="0"/>
                        <a:t>3,</a:t>
                      </a:r>
                      <a:r>
                        <a:rPr lang="it-IT" sz="1800" baseline="-25000" dirty="0" smtClean="0">
                          <a:solidFill>
                            <a:srgbClr val="800000"/>
                          </a:solidFill>
                        </a:rPr>
                        <a:t>1</a:t>
                      </a:r>
                      <a:endParaRPr lang="it-IT" sz="1800" baseline="-250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K</a:t>
                      </a:r>
                      <a:r>
                        <a:rPr lang="it-IT" sz="1800" baseline="-25000" dirty="0" smtClean="0"/>
                        <a:t>1,1</a:t>
                      </a:r>
                      <a:endParaRPr lang="it-IT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K</a:t>
                      </a:r>
                      <a:r>
                        <a:rPr lang="it-IT" sz="1800" baseline="-25000" dirty="0" smtClean="0"/>
                        <a:t>2,0</a:t>
                      </a:r>
                      <a:endParaRPr lang="it-IT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1,0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 smtClean="0">
                          <a:solidFill>
                            <a:srgbClr val="800000"/>
                          </a:solidFill>
                        </a:rPr>
                        <a:t>1</a:t>
                      </a:r>
                      <a:endParaRPr lang="it-IT" sz="18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K</a:t>
                      </a:r>
                      <a:r>
                        <a:rPr lang="it-IT" sz="1800" baseline="-25000" dirty="0" smtClean="0"/>
                        <a:t>3,</a:t>
                      </a:r>
                      <a:r>
                        <a:rPr lang="it-IT" sz="1800" baseline="-25000" dirty="0" smtClean="0">
                          <a:solidFill>
                            <a:srgbClr val="800000"/>
                          </a:solidFill>
                        </a:rPr>
                        <a:t>1</a:t>
                      </a:r>
                      <a:endParaRPr lang="it-IT" sz="1800" baseline="-250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K</a:t>
                      </a:r>
                      <a:r>
                        <a:rPr lang="it-IT" sz="1800" baseline="-25000" dirty="0" smtClean="0"/>
                        <a:t>1,1</a:t>
                      </a:r>
                      <a:endParaRPr lang="it-IT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K</a:t>
                      </a:r>
                      <a:r>
                        <a:rPr lang="it-IT" sz="1800" baseline="-25000" dirty="0" smtClean="0"/>
                        <a:t>2,1</a:t>
                      </a:r>
                      <a:endParaRPr lang="it-IT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1,1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 smtClean="0">
                          <a:solidFill>
                            <a:srgbClr val="800000"/>
                          </a:solidFill>
                        </a:rPr>
                        <a:t>1</a:t>
                      </a:r>
                      <a:endParaRPr lang="it-IT" sz="18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K</a:t>
                      </a:r>
                      <a:r>
                        <a:rPr lang="it-IT" sz="1800" baseline="-25000" dirty="0" smtClean="0"/>
                        <a:t>3,</a:t>
                      </a:r>
                      <a:r>
                        <a:rPr lang="it-IT" sz="1800" baseline="-25000" dirty="0" smtClean="0">
                          <a:solidFill>
                            <a:srgbClr val="800000"/>
                          </a:solidFill>
                        </a:rPr>
                        <a:t>1</a:t>
                      </a:r>
                      <a:endParaRPr lang="it-IT" sz="1800" baseline="-250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5674814" y="2641600"/>
          <a:ext cx="2630986" cy="1975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0986"/>
              </a:tblGrid>
              <a:tr h="32111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err="1" smtClean="0"/>
                        <a:t>Gate</a:t>
                      </a:r>
                      <a:r>
                        <a:rPr lang="it-IT" sz="1800" b="1" dirty="0" smtClean="0"/>
                        <a:t> </a:t>
                      </a:r>
                      <a:r>
                        <a:rPr lang="it-IT" sz="1800" b="1" dirty="0" err="1" smtClean="0"/>
                        <a:t>table</a:t>
                      </a:r>
                      <a:r>
                        <a:rPr lang="it-IT" sz="1800" b="1" baseline="0" dirty="0" smtClean="0"/>
                        <a:t> </a:t>
                      </a:r>
                      <a:endParaRPr lang="it-IT" sz="1800" b="1" dirty="0"/>
                    </a:p>
                  </a:txBody>
                  <a:tcPr/>
                </a:tc>
              </a:tr>
              <a:tr h="402321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err="1" smtClean="0"/>
                        <a:t>Enc</a:t>
                      </a:r>
                      <a:r>
                        <a:rPr lang="it-IT" sz="1800" b="1" dirty="0" smtClean="0"/>
                        <a:t>(K</a:t>
                      </a:r>
                      <a:r>
                        <a:rPr lang="it-IT" sz="1800" b="1" baseline="-25000" dirty="0" smtClean="0"/>
                        <a:t>1,0 </a:t>
                      </a:r>
                      <a:r>
                        <a:rPr lang="it-IT" sz="1800" b="1" baseline="0" dirty="0" smtClean="0"/>
                        <a:t>,</a:t>
                      </a:r>
                      <a:r>
                        <a:rPr lang="it-IT" sz="1800" b="1" baseline="0" dirty="0" err="1" smtClean="0"/>
                        <a:t>Enc</a:t>
                      </a:r>
                      <a:r>
                        <a:rPr lang="it-IT" sz="1800" b="1" baseline="0" dirty="0" smtClean="0"/>
                        <a:t>(K</a:t>
                      </a:r>
                      <a:r>
                        <a:rPr lang="it-IT" sz="1800" b="1" baseline="-25000" dirty="0" smtClean="0"/>
                        <a:t>2,0</a:t>
                      </a:r>
                      <a:r>
                        <a:rPr lang="it-IT" sz="1800" b="1" baseline="0" dirty="0" smtClean="0"/>
                        <a:t>, K</a:t>
                      </a:r>
                      <a:r>
                        <a:rPr lang="it-IT" sz="1800" b="1" baseline="-25000" dirty="0" smtClean="0"/>
                        <a:t>3,</a:t>
                      </a:r>
                      <a:r>
                        <a:rPr lang="it-IT" sz="1800" b="1" baseline="-25000" dirty="0" smtClean="0">
                          <a:solidFill>
                            <a:srgbClr val="800000"/>
                          </a:solidFill>
                        </a:rPr>
                        <a:t>0</a:t>
                      </a:r>
                      <a:r>
                        <a:rPr lang="it-IT" sz="1800" b="1" baseline="0" dirty="0" smtClean="0"/>
                        <a:t>) </a:t>
                      </a:r>
                      <a:r>
                        <a:rPr lang="it-IT" sz="1800" b="1" dirty="0" smtClean="0"/>
                        <a:t>)</a:t>
                      </a:r>
                      <a:endParaRPr lang="it-IT" sz="1800" b="1" dirty="0"/>
                    </a:p>
                  </a:txBody>
                  <a:tcPr/>
                </a:tc>
              </a:tr>
              <a:tr h="40232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err="1" smtClean="0"/>
                        <a:t>Enc</a:t>
                      </a:r>
                      <a:r>
                        <a:rPr lang="it-IT" sz="1800" b="1" dirty="0" smtClean="0"/>
                        <a:t>(K</a:t>
                      </a:r>
                      <a:r>
                        <a:rPr lang="it-IT" sz="1800" b="1" baseline="-25000" dirty="0" smtClean="0"/>
                        <a:t>1,0 </a:t>
                      </a:r>
                      <a:r>
                        <a:rPr lang="it-IT" sz="1800" b="1" baseline="0" dirty="0" smtClean="0"/>
                        <a:t>,</a:t>
                      </a:r>
                      <a:r>
                        <a:rPr lang="it-IT" sz="1800" b="1" baseline="0" dirty="0" err="1" smtClean="0"/>
                        <a:t>Enc</a:t>
                      </a:r>
                      <a:r>
                        <a:rPr lang="it-IT" sz="1800" b="1" baseline="0" dirty="0" smtClean="0"/>
                        <a:t>(K</a:t>
                      </a:r>
                      <a:r>
                        <a:rPr lang="it-IT" sz="1800" b="1" baseline="-25000" dirty="0" smtClean="0"/>
                        <a:t>2,1</a:t>
                      </a:r>
                      <a:r>
                        <a:rPr lang="it-IT" sz="1800" b="1" baseline="0" dirty="0" smtClean="0"/>
                        <a:t>, K</a:t>
                      </a:r>
                      <a:r>
                        <a:rPr lang="it-IT" sz="1800" b="1" baseline="-25000" dirty="0" smtClean="0"/>
                        <a:t>3,</a:t>
                      </a:r>
                      <a:r>
                        <a:rPr lang="it-IT" sz="1800" b="1" baseline="-25000" dirty="0" smtClean="0">
                          <a:solidFill>
                            <a:srgbClr val="800000"/>
                          </a:solidFill>
                        </a:rPr>
                        <a:t>1</a:t>
                      </a:r>
                      <a:r>
                        <a:rPr lang="it-IT" sz="1800" b="1" baseline="0" dirty="0" smtClean="0"/>
                        <a:t>) </a:t>
                      </a:r>
                      <a:r>
                        <a:rPr lang="it-IT" sz="1800" b="1" dirty="0" smtClean="0"/>
                        <a:t>)</a:t>
                      </a:r>
                    </a:p>
                  </a:txBody>
                  <a:tcPr/>
                </a:tc>
              </a:tr>
              <a:tr h="40232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1,1 </a:t>
                      </a:r>
                      <a:r>
                        <a:rPr kumimoji="0" 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  <a:r>
                        <a:rPr kumimoji="0" 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</a:t>
                      </a:r>
                      <a:r>
                        <a:rPr kumimoji="0" lang="it-IT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  <a:tr h="40232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r>
                        <a:rPr kumimoji="0" 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  <a:r>
                        <a:rPr kumimoji="0" 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</a:t>
                      </a:r>
                      <a:r>
                        <a:rPr kumimoji="0" lang="it-IT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3276601" y="838200"/>
            <a:ext cx="23982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Gate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tables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28800" y="1733490"/>
            <a:ext cx="5795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(Enc(K, 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), Dec(K, 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)) symmetric encryption algorithm</a:t>
            </a:r>
            <a:endParaRPr lang="it-IT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43000" y="5181601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  <a:cs typeface="Comic Sans MS"/>
              </a:rPr>
              <a:t>The </a:t>
            </a:r>
            <a:r>
              <a:rPr lang="it-IT" sz="2000" b="1" dirty="0" err="1" smtClean="0">
                <a:solidFill>
                  <a:srgbClr val="254061"/>
                </a:solidFill>
                <a:cs typeface="Comic Sans MS"/>
              </a:rPr>
              <a:t>four</a:t>
            </a:r>
            <a:r>
              <a:rPr lang="it-IT" sz="2000" b="1" dirty="0" smtClean="0">
                <a:solidFill>
                  <a:srgbClr val="254061"/>
                </a:solidFill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cs typeface="Comic Sans MS"/>
              </a:rPr>
              <a:t>double</a:t>
            </a:r>
            <a:r>
              <a:rPr lang="it-IT" sz="2000" b="1" dirty="0" smtClean="0">
                <a:solidFill>
                  <a:srgbClr val="254061"/>
                </a:solidFill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cs typeface="Comic Sans MS"/>
              </a:rPr>
              <a:t>encryptions</a:t>
            </a:r>
            <a:r>
              <a:rPr lang="it-IT" sz="2000" b="1" dirty="0" smtClean="0">
                <a:solidFill>
                  <a:srgbClr val="254061"/>
                </a:solidFill>
                <a:cs typeface="Comic Sans MS"/>
              </a:rPr>
              <a:t> are </a:t>
            </a:r>
            <a:r>
              <a:rPr lang="it-IT" sz="2000" b="1" dirty="0" err="1" smtClean="0">
                <a:solidFill>
                  <a:srgbClr val="254061"/>
                </a:solidFill>
                <a:cs typeface="Comic Sans MS"/>
              </a:rPr>
              <a:t>stored</a:t>
            </a:r>
            <a:r>
              <a:rPr lang="it-IT" sz="2000" b="1" dirty="0" smtClean="0">
                <a:solidFill>
                  <a:srgbClr val="254061"/>
                </a:solidFill>
                <a:cs typeface="Comic Sans MS"/>
              </a:rPr>
              <a:t> in a </a:t>
            </a:r>
            <a:r>
              <a:rPr lang="it-IT" sz="2000" b="1" dirty="0" err="1" smtClean="0">
                <a:solidFill>
                  <a:srgbClr val="254061"/>
                </a:solidFill>
                <a:cs typeface="Comic Sans MS"/>
              </a:rPr>
              <a:t>random</a:t>
            </a:r>
            <a:r>
              <a:rPr lang="it-IT" sz="2000" b="1" dirty="0" smtClean="0">
                <a:solidFill>
                  <a:srgbClr val="254061"/>
                </a:solidFill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cs typeface="Comic Sans MS"/>
              </a:rPr>
              <a:t>order</a:t>
            </a:r>
            <a:r>
              <a:rPr lang="it-IT" sz="2000" b="1" dirty="0" smtClean="0">
                <a:solidFill>
                  <a:srgbClr val="254061"/>
                </a:solidFill>
                <a:cs typeface="Comic Sans MS"/>
              </a:rPr>
              <a:t>. </a:t>
            </a:r>
          </a:p>
          <a:p>
            <a:endParaRPr lang="it-IT" sz="2000" b="1" dirty="0" smtClean="0">
              <a:solidFill>
                <a:srgbClr val="254061"/>
              </a:solidFill>
              <a:cs typeface="Comic Sans MS"/>
            </a:endParaRPr>
          </a:p>
          <a:p>
            <a:r>
              <a:rPr lang="it-IT" sz="2000" b="1" dirty="0" smtClean="0">
                <a:solidFill>
                  <a:srgbClr val="254061"/>
                </a:solidFill>
                <a:cs typeface="Comic Sans MS"/>
              </a:rPr>
              <a:t>A </a:t>
            </a:r>
            <a:r>
              <a:rPr lang="it-IT" sz="2000" b="1" dirty="0" err="1">
                <a:solidFill>
                  <a:srgbClr val="254061"/>
                </a:solidFill>
                <a:cs typeface="Comic Sans MS"/>
              </a:rPr>
              <a:t>g</a:t>
            </a:r>
            <a:r>
              <a:rPr lang="it-IT" sz="2000" b="1" dirty="0" err="1" smtClean="0">
                <a:solidFill>
                  <a:srgbClr val="254061"/>
                </a:solidFill>
                <a:cs typeface="Comic Sans MS"/>
              </a:rPr>
              <a:t>ate</a:t>
            </a:r>
            <a:r>
              <a:rPr lang="it-IT" sz="2000" b="1" dirty="0" smtClean="0">
                <a:solidFill>
                  <a:srgbClr val="254061"/>
                </a:solidFill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cs typeface="Comic Sans MS"/>
              </a:rPr>
              <a:t>evaluation</a:t>
            </a:r>
            <a:r>
              <a:rPr lang="it-IT" sz="2000" b="1" dirty="0" smtClean="0">
                <a:solidFill>
                  <a:srgbClr val="254061"/>
                </a:solidFill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cs typeface="Comic Sans MS"/>
              </a:rPr>
              <a:t>ends</a:t>
            </a:r>
            <a:r>
              <a:rPr lang="it-IT" sz="2000" b="1" dirty="0" smtClean="0">
                <a:solidFill>
                  <a:srgbClr val="254061"/>
                </a:solidFill>
                <a:cs typeface="Comic Sans MS"/>
              </a:rPr>
              <a:t> up in a “</a:t>
            </a:r>
            <a:r>
              <a:rPr lang="it-IT" sz="2000" b="1" dirty="0" err="1" smtClean="0">
                <a:solidFill>
                  <a:srgbClr val="254061"/>
                </a:solidFill>
                <a:cs typeface="Comic Sans MS"/>
              </a:rPr>
              <a:t>correct</a:t>
            </a:r>
            <a:r>
              <a:rPr lang="it-IT" sz="2000" b="1" dirty="0" smtClean="0">
                <a:solidFill>
                  <a:srgbClr val="254061"/>
                </a:solidFill>
                <a:cs typeface="Comic Sans MS"/>
              </a:rPr>
              <a:t>” </a:t>
            </a:r>
            <a:r>
              <a:rPr lang="it-IT" sz="2000" b="1" dirty="0" err="1" smtClean="0">
                <a:solidFill>
                  <a:srgbClr val="254061"/>
                </a:solidFill>
                <a:cs typeface="Comic Sans MS"/>
              </a:rPr>
              <a:t>double</a:t>
            </a:r>
            <a:r>
              <a:rPr lang="it-IT" sz="2000" b="1" dirty="0" smtClean="0">
                <a:solidFill>
                  <a:srgbClr val="254061"/>
                </a:solidFill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cs typeface="Comic Sans MS"/>
              </a:rPr>
              <a:t>decryption</a:t>
            </a:r>
            <a:r>
              <a:rPr lang="it-IT" sz="2000" b="1" dirty="0" smtClean="0">
                <a:solidFill>
                  <a:srgbClr val="254061"/>
                </a:solidFill>
                <a:cs typeface="Comic Sans MS"/>
              </a:rPr>
              <a:t>.</a:t>
            </a:r>
            <a:endParaRPr lang="it-IT" sz="2000" b="1" dirty="0">
              <a:solidFill>
                <a:srgbClr val="254061"/>
              </a:solidFill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28801" y="685800"/>
            <a:ext cx="56611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Garbled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Circuit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Construction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sp>
        <p:nvSpPr>
          <p:cNvPr id="3" name="Ritardo 2"/>
          <p:cNvSpPr/>
          <p:nvPr/>
        </p:nvSpPr>
        <p:spPr>
          <a:xfrm rot="5400000">
            <a:off x="989076" y="3285235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4" name="Connettore 1 3"/>
          <p:cNvCxnSpPr/>
          <p:nvPr/>
        </p:nvCxnSpPr>
        <p:spPr>
          <a:xfrm rot="5400000">
            <a:off x="1297719" y="3058890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 rot="5400000">
            <a:off x="840519" y="3058890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rot="5400000">
            <a:off x="3124931" y="3058890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rot="5400000">
            <a:off x="2669319" y="3058890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rda 7"/>
          <p:cNvSpPr/>
          <p:nvPr/>
        </p:nvSpPr>
        <p:spPr>
          <a:xfrm rot="17564955">
            <a:off x="1886309" y="4486888"/>
            <a:ext cx="682128" cy="683968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 rot="5400000">
            <a:off x="2894807" y="4124166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rot="5400000">
            <a:off x="1067595" y="4124166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itardo 10"/>
          <p:cNvSpPr/>
          <p:nvPr/>
        </p:nvSpPr>
        <p:spPr>
          <a:xfrm rot="5400000">
            <a:off x="2817876" y="3288283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>
            <a:off x="1296988" y="4353559"/>
            <a:ext cx="72343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rot="5400000">
            <a:off x="2032004" y="5381466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115717" y="3374627"/>
            <a:ext cx="40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1</a:t>
            </a:r>
            <a:endParaRPr lang="it-IT" baseline="-25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944517" y="3374627"/>
            <a:ext cx="40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2</a:t>
            </a:r>
            <a:endParaRPr lang="it-IT" baseline="-25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020423" y="4658359"/>
            <a:ext cx="40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3</a:t>
            </a:r>
            <a:endParaRPr lang="it-IT" baseline="-250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752602" y="558442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6,0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, 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6,1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716318" y="427735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5,0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, 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5,1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914402" y="427735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4,0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, 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4,1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76202" y="253642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0,0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, 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0,1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143002" y="237235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1,0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, 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1,1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2487718" y="238402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2,0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, 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2,1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402118" y="253642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3,0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, 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3,1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2" name="Connettore 1 31"/>
          <p:cNvCxnSpPr/>
          <p:nvPr/>
        </p:nvCxnSpPr>
        <p:spPr>
          <a:xfrm>
            <a:off x="2400765" y="4353559"/>
            <a:ext cx="72343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rot="5400000">
            <a:off x="1868023" y="4505959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rot="5400000">
            <a:off x="2285207" y="4505166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4572000" y="1991360"/>
          <a:ext cx="19812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</a:t>
                      </a:r>
                      <a:r>
                        <a:rPr lang="it-IT" sz="1800" b="1" baseline="-25000" dirty="0" smtClean="0"/>
                        <a:t>1</a:t>
                      </a:r>
                      <a:r>
                        <a:rPr lang="it-IT" sz="1800" b="1" baseline="0" dirty="0" smtClean="0"/>
                        <a:t> </a:t>
                      </a:r>
                      <a:endParaRPr lang="it-IT" sz="18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0,0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1,0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4,0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  <a:endParaRPr lang="it-IT" sz="12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0,0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1,1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4,0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0,1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6934200" y="1991360"/>
          <a:ext cx="19812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</a:t>
                      </a:r>
                      <a:r>
                        <a:rPr lang="it-IT" sz="1800" b="1" baseline="-25000" dirty="0" smtClean="0"/>
                        <a:t>2</a:t>
                      </a:r>
                      <a:r>
                        <a:rPr lang="it-IT" sz="1800" b="1" baseline="0" dirty="0" smtClean="0"/>
                        <a:t> </a:t>
                      </a:r>
                      <a:endParaRPr lang="it-IT" sz="18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2,0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3,0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5,0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  <a:endParaRPr lang="it-IT" sz="12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2,0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3,1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5,0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2,1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ella 35"/>
          <p:cNvGraphicFramePr>
            <a:graphicFrameLocks noGrp="1"/>
          </p:cNvGraphicFramePr>
          <p:nvPr/>
        </p:nvGraphicFramePr>
        <p:xfrm>
          <a:off x="5867400" y="4353560"/>
          <a:ext cx="19812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</a:t>
                      </a:r>
                      <a:r>
                        <a:rPr lang="it-IT" sz="1800" b="1" baseline="-25000" dirty="0" smtClean="0"/>
                        <a:t>3</a:t>
                      </a:r>
                      <a:endParaRPr lang="it-IT" sz="18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4,0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5,0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6,0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  <a:endParaRPr lang="it-IT" sz="12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4,0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5,1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6,1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tardo 1"/>
          <p:cNvSpPr/>
          <p:nvPr/>
        </p:nvSpPr>
        <p:spPr>
          <a:xfrm rot="5400000">
            <a:off x="1065276" y="3325876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3" name="Connettore 1 2"/>
          <p:cNvCxnSpPr/>
          <p:nvPr/>
        </p:nvCxnSpPr>
        <p:spPr>
          <a:xfrm rot="5400000">
            <a:off x="1373919" y="30995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 rot="5400000">
            <a:off x="916719" y="30995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 rot="5400000">
            <a:off x="3201131" y="30995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rot="5400000">
            <a:off x="2745519" y="30995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rda 6"/>
          <p:cNvSpPr/>
          <p:nvPr/>
        </p:nvSpPr>
        <p:spPr>
          <a:xfrm rot="17564955">
            <a:off x="1962509" y="4527529"/>
            <a:ext cx="682128" cy="683968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 rot="5400000">
            <a:off x="2971007" y="4164807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5400000">
            <a:off x="1143795" y="4164807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tardo 9"/>
          <p:cNvSpPr/>
          <p:nvPr/>
        </p:nvSpPr>
        <p:spPr>
          <a:xfrm rot="5400000">
            <a:off x="2894076" y="3328924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>
            <a:off x="1373188" y="4394201"/>
            <a:ext cx="72343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rot="5400000">
            <a:off x="2108204" y="542210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191915" y="3415268"/>
            <a:ext cx="40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1</a:t>
            </a:r>
            <a:endParaRPr lang="it-IT" baseline="-25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020717" y="3415268"/>
            <a:ext cx="40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2</a:t>
            </a:r>
            <a:endParaRPr lang="it-IT" baseline="-25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096623" y="4699000"/>
            <a:ext cx="40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3</a:t>
            </a:r>
            <a:endParaRPr lang="it-IT" baseline="-25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52401" y="2577068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0,0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19201" y="2413000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1,0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563918" y="2424668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2,0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478318" y="2577068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3,1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3" name="Connettore 1 22"/>
          <p:cNvCxnSpPr/>
          <p:nvPr/>
        </p:nvCxnSpPr>
        <p:spPr>
          <a:xfrm>
            <a:off x="2476965" y="4394201"/>
            <a:ext cx="72343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rot="5400000">
            <a:off x="1944223" y="4546601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rot="5400000">
            <a:off x="2361407" y="4545807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ella 25"/>
          <p:cNvGraphicFramePr>
            <a:graphicFrameLocks noGrp="1"/>
          </p:cNvGraphicFramePr>
          <p:nvPr/>
        </p:nvGraphicFramePr>
        <p:xfrm>
          <a:off x="4549513" y="2032000"/>
          <a:ext cx="1981200" cy="226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</a:t>
                      </a:r>
                      <a:r>
                        <a:rPr lang="it-IT" sz="1800" b="1" baseline="-25000" dirty="0" smtClean="0"/>
                        <a:t>1</a:t>
                      </a:r>
                      <a:r>
                        <a:rPr lang="it-IT" sz="1800" b="1" baseline="0" dirty="0" smtClean="0"/>
                        <a:t> </a:t>
                      </a:r>
                      <a:endParaRPr lang="it-IT" sz="1800" b="1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Enc</a:t>
                      </a:r>
                      <a:r>
                        <a:rPr lang="it-IT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(K</a:t>
                      </a:r>
                      <a:r>
                        <a:rPr lang="it-IT" sz="1200" b="1" baseline="-25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0,0 </a:t>
                      </a:r>
                      <a:r>
                        <a:rPr lang="it-IT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it-IT" sz="12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Enc</a:t>
                      </a:r>
                      <a:r>
                        <a:rPr lang="it-IT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(K</a:t>
                      </a:r>
                      <a:r>
                        <a:rPr lang="it-IT" sz="1200" b="1" baseline="-25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1,0</a:t>
                      </a:r>
                      <a:r>
                        <a:rPr lang="it-IT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 K</a:t>
                      </a:r>
                      <a:r>
                        <a:rPr lang="it-IT" sz="1200" b="1" baseline="-25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4,0</a:t>
                      </a:r>
                      <a:r>
                        <a:rPr lang="it-IT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 </a:t>
                      </a:r>
                      <a:r>
                        <a:rPr lang="it-IT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it-IT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0,0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1,1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4,0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0,1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ella 26"/>
          <p:cNvGraphicFramePr>
            <a:graphicFrameLocks noGrp="1"/>
          </p:cNvGraphicFramePr>
          <p:nvPr/>
        </p:nvGraphicFramePr>
        <p:xfrm>
          <a:off x="7010400" y="2032000"/>
          <a:ext cx="1981200" cy="226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</a:t>
                      </a:r>
                      <a:r>
                        <a:rPr lang="it-IT" sz="1800" b="1" baseline="-25000" dirty="0" smtClean="0"/>
                        <a:t>2</a:t>
                      </a:r>
                      <a:r>
                        <a:rPr lang="it-IT" sz="1800" b="1" baseline="0" dirty="0" smtClean="0"/>
                        <a:t> </a:t>
                      </a:r>
                      <a:endParaRPr lang="it-IT" sz="18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2,0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3,0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5,0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  <a:endParaRPr lang="it-IT" sz="1200" b="1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 smtClean="0">
                          <a:solidFill>
                            <a:srgbClr val="10253F"/>
                          </a:solidFill>
                        </a:rPr>
                        <a:t>Enc</a:t>
                      </a:r>
                      <a:r>
                        <a:rPr lang="it-IT" sz="1200" b="1" dirty="0" smtClean="0">
                          <a:solidFill>
                            <a:srgbClr val="10253F"/>
                          </a:solidFill>
                        </a:rPr>
                        <a:t>(K</a:t>
                      </a:r>
                      <a:r>
                        <a:rPr lang="it-IT" sz="1200" b="1" baseline="-25000" dirty="0" smtClean="0">
                          <a:solidFill>
                            <a:srgbClr val="10253F"/>
                          </a:solidFill>
                        </a:rPr>
                        <a:t>2,0 </a:t>
                      </a:r>
                      <a:r>
                        <a:rPr lang="it-IT" sz="1200" b="1" baseline="0" dirty="0" smtClean="0">
                          <a:solidFill>
                            <a:srgbClr val="10253F"/>
                          </a:solidFill>
                        </a:rPr>
                        <a:t>,</a:t>
                      </a:r>
                      <a:r>
                        <a:rPr lang="it-IT" sz="1200" b="1" baseline="0" dirty="0" err="1" smtClean="0">
                          <a:solidFill>
                            <a:srgbClr val="10253F"/>
                          </a:solidFill>
                        </a:rPr>
                        <a:t>Enc</a:t>
                      </a:r>
                      <a:r>
                        <a:rPr lang="it-IT" sz="1200" b="1" baseline="0" dirty="0" smtClean="0">
                          <a:solidFill>
                            <a:srgbClr val="10253F"/>
                          </a:solidFill>
                        </a:rPr>
                        <a:t>(K</a:t>
                      </a:r>
                      <a:r>
                        <a:rPr lang="it-IT" sz="1200" b="1" baseline="-25000" dirty="0" smtClean="0">
                          <a:solidFill>
                            <a:srgbClr val="10253F"/>
                          </a:solidFill>
                        </a:rPr>
                        <a:t>3,1</a:t>
                      </a:r>
                      <a:r>
                        <a:rPr lang="it-IT" sz="1200" b="1" baseline="0" dirty="0" smtClean="0">
                          <a:solidFill>
                            <a:srgbClr val="10253F"/>
                          </a:solidFill>
                        </a:rPr>
                        <a:t>, K</a:t>
                      </a:r>
                      <a:r>
                        <a:rPr lang="it-IT" sz="1200" b="1" baseline="-25000" dirty="0" smtClean="0">
                          <a:solidFill>
                            <a:srgbClr val="10253F"/>
                          </a:solidFill>
                        </a:rPr>
                        <a:t>5,0</a:t>
                      </a:r>
                      <a:r>
                        <a:rPr lang="it-IT" sz="1200" b="1" baseline="0" dirty="0" smtClean="0">
                          <a:solidFill>
                            <a:srgbClr val="10253F"/>
                          </a:solidFill>
                        </a:rPr>
                        <a:t>) 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2,1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5943600" y="4394200"/>
          <a:ext cx="19812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</a:t>
                      </a:r>
                      <a:r>
                        <a:rPr lang="it-IT" sz="1800" b="1" baseline="-25000" dirty="0" smtClean="0"/>
                        <a:t>3</a:t>
                      </a:r>
                      <a:endParaRPr lang="it-IT" sz="18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4,0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5,0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6,0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  <a:endParaRPr lang="it-IT" sz="12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4,0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5,1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6,1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CasellaDiTesto 28"/>
          <p:cNvSpPr txBox="1"/>
          <p:nvPr/>
        </p:nvSpPr>
        <p:spPr>
          <a:xfrm>
            <a:off x="2819401" y="482024"/>
            <a:ext cx="35084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Circuit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evaluation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797074" y="1371600"/>
            <a:ext cx="114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Alice (0,0)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2790778" y="1447800"/>
            <a:ext cx="105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Bob (0,1)</a:t>
            </a:r>
            <a:endParaRPr lang="it-IT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6" name="Connettore 2 35"/>
          <p:cNvCxnSpPr>
            <a:endCxn id="19" idx="0"/>
          </p:cNvCxnSpPr>
          <p:nvPr/>
        </p:nvCxnSpPr>
        <p:spPr>
          <a:xfrm rot="5400000">
            <a:off x="324013" y="1910478"/>
            <a:ext cx="748264" cy="584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>
            <a:off x="1295401" y="1817132"/>
            <a:ext cx="1181567" cy="759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rot="10800000" flipV="1">
            <a:off x="1676400" y="1828805"/>
            <a:ext cx="1143000" cy="59586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rot="16200000" flipH="1">
            <a:off x="2971009" y="2056608"/>
            <a:ext cx="761996" cy="3063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tardo 1"/>
          <p:cNvSpPr/>
          <p:nvPr/>
        </p:nvSpPr>
        <p:spPr>
          <a:xfrm rot="5400000">
            <a:off x="1065276" y="3325876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3" name="Connettore 1 2"/>
          <p:cNvCxnSpPr/>
          <p:nvPr/>
        </p:nvCxnSpPr>
        <p:spPr>
          <a:xfrm rot="5400000">
            <a:off x="1373919" y="30995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 rot="5400000">
            <a:off x="916719" y="30995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 rot="5400000">
            <a:off x="3201131" y="30995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rot="5400000">
            <a:off x="2745519" y="30995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rda 6"/>
          <p:cNvSpPr/>
          <p:nvPr/>
        </p:nvSpPr>
        <p:spPr>
          <a:xfrm rot="17564955">
            <a:off x="1962509" y="4527529"/>
            <a:ext cx="682128" cy="683968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 rot="5400000">
            <a:off x="2971007" y="4164807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5400000">
            <a:off x="1143795" y="4164807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tardo 9"/>
          <p:cNvSpPr/>
          <p:nvPr/>
        </p:nvSpPr>
        <p:spPr>
          <a:xfrm rot="5400000">
            <a:off x="2894076" y="3328924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>
            <a:off x="1373188" y="4394201"/>
            <a:ext cx="72343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rot="5400000">
            <a:off x="2108204" y="542210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191915" y="3415268"/>
            <a:ext cx="40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1</a:t>
            </a:r>
            <a:endParaRPr lang="it-IT" baseline="-25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020717" y="3415268"/>
            <a:ext cx="40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2</a:t>
            </a:r>
            <a:endParaRPr lang="it-IT" baseline="-25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096623" y="4699000"/>
            <a:ext cx="40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3</a:t>
            </a:r>
            <a:endParaRPr lang="it-IT" baseline="-25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52401" y="2577068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0,0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19201" y="2413000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1,0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563918" y="2424668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2,0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478318" y="2577068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3,1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3" name="Connettore 1 22"/>
          <p:cNvCxnSpPr/>
          <p:nvPr/>
        </p:nvCxnSpPr>
        <p:spPr>
          <a:xfrm>
            <a:off x="2476965" y="4394201"/>
            <a:ext cx="72343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rot="5400000">
            <a:off x="1944223" y="4546601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rot="5400000">
            <a:off x="2361407" y="4545807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ella 25"/>
          <p:cNvGraphicFramePr>
            <a:graphicFrameLocks noGrp="1"/>
          </p:cNvGraphicFramePr>
          <p:nvPr/>
        </p:nvGraphicFramePr>
        <p:xfrm>
          <a:off x="4549513" y="2032000"/>
          <a:ext cx="1981200" cy="226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</a:t>
                      </a:r>
                      <a:r>
                        <a:rPr lang="it-IT" sz="1800" b="1" baseline="-25000" dirty="0" smtClean="0"/>
                        <a:t>1</a:t>
                      </a:r>
                      <a:r>
                        <a:rPr lang="it-IT" sz="1800" b="1" baseline="0" dirty="0" smtClean="0"/>
                        <a:t> </a:t>
                      </a:r>
                      <a:endParaRPr lang="it-IT" sz="1800" b="1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0,0 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</a:t>
                      </a:r>
                      <a:r>
                        <a:rPr lang="it-IT" sz="1400" b="1" baseline="0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1,0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 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4,0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) 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)</a:t>
                      </a:r>
                      <a:endParaRPr lang="it-IT" sz="14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0,0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1,1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4,0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0,1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ella 26"/>
          <p:cNvGraphicFramePr>
            <a:graphicFrameLocks noGrp="1"/>
          </p:cNvGraphicFramePr>
          <p:nvPr/>
        </p:nvGraphicFramePr>
        <p:xfrm>
          <a:off x="7010400" y="2032000"/>
          <a:ext cx="1981200" cy="226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</a:t>
                      </a:r>
                      <a:r>
                        <a:rPr lang="it-IT" sz="1800" b="1" baseline="-25000" dirty="0" smtClean="0"/>
                        <a:t>2</a:t>
                      </a:r>
                      <a:r>
                        <a:rPr lang="it-IT" sz="1800" b="1" baseline="0" dirty="0" smtClean="0"/>
                        <a:t> </a:t>
                      </a:r>
                      <a:endParaRPr lang="it-IT" sz="18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2,0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3,0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5,0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  <a:endParaRPr lang="it-IT" sz="1200" b="1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2,0 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</a:t>
                      </a:r>
                      <a:r>
                        <a:rPr lang="it-IT" sz="1400" b="1" baseline="0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3,1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 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5,0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) 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2,1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5943600" y="4394200"/>
          <a:ext cx="19812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</a:t>
                      </a:r>
                      <a:r>
                        <a:rPr lang="it-IT" sz="1800" b="1" baseline="-25000" dirty="0" smtClean="0"/>
                        <a:t>3</a:t>
                      </a:r>
                      <a:endParaRPr lang="it-IT" sz="18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4,0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5,0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6,0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  <a:endParaRPr lang="it-IT" sz="12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4,0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5,1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6,1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CasellaDiTesto 28"/>
          <p:cNvSpPr txBox="1"/>
          <p:nvPr/>
        </p:nvSpPr>
        <p:spPr>
          <a:xfrm>
            <a:off x="2819401" y="482024"/>
            <a:ext cx="35084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Circuit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evaluation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cxnSp>
        <p:nvCxnSpPr>
          <p:cNvPr id="31" name="Connettore 2 30"/>
          <p:cNvCxnSpPr/>
          <p:nvPr/>
        </p:nvCxnSpPr>
        <p:spPr>
          <a:xfrm>
            <a:off x="4114800" y="2589213"/>
            <a:ext cx="358515" cy="158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>
            <a:off x="6629400" y="2970213"/>
            <a:ext cx="358515" cy="158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797074" y="1371600"/>
            <a:ext cx="114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Alice (0,0)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2790778" y="1447800"/>
            <a:ext cx="105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Bob (0,1)</a:t>
            </a:r>
            <a:endParaRPr lang="it-IT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6" name="Connettore 2 35"/>
          <p:cNvCxnSpPr>
            <a:endCxn id="19" idx="0"/>
          </p:cNvCxnSpPr>
          <p:nvPr/>
        </p:nvCxnSpPr>
        <p:spPr>
          <a:xfrm rot="5400000">
            <a:off x="324013" y="1910478"/>
            <a:ext cx="748264" cy="584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>
            <a:off x="1295401" y="1817132"/>
            <a:ext cx="1181567" cy="759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rot="10800000" flipV="1">
            <a:off x="1676400" y="1828805"/>
            <a:ext cx="1143000" cy="59586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rot="16200000" flipH="1">
            <a:off x="2971009" y="2056608"/>
            <a:ext cx="761996" cy="3063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tardo 1"/>
          <p:cNvSpPr/>
          <p:nvPr/>
        </p:nvSpPr>
        <p:spPr>
          <a:xfrm rot="5400000">
            <a:off x="1065276" y="3325876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3" name="Connettore 1 2"/>
          <p:cNvCxnSpPr/>
          <p:nvPr/>
        </p:nvCxnSpPr>
        <p:spPr>
          <a:xfrm rot="5400000">
            <a:off x="1373919" y="30995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 rot="5400000">
            <a:off x="916719" y="30995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 rot="5400000">
            <a:off x="3201131" y="30995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rot="5400000">
            <a:off x="2745519" y="30995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rda 6"/>
          <p:cNvSpPr/>
          <p:nvPr/>
        </p:nvSpPr>
        <p:spPr>
          <a:xfrm rot="17564955">
            <a:off x="1962509" y="4527529"/>
            <a:ext cx="682128" cy="683968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 rot="5400000">
            <a:off x="2971007" y="4164807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5400000">
            <a:off x="1143795" y="4164807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tardo 9"/>
          <p:cNvSpPr/>
          <p:nvPr/>
        </p:nvSpPr>
        <p:spPr>
          <a:xfrm rot="5400000">
            <a:off x="2894076" y="3328924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>
            <a:off x="1373188" y="4394201"/>
            <a:ext cx="72343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rot="5400000">
            <a:off x="2108204" y="542210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191915" y="3415268"/>
            <a:ext cx="40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1</a:t>
            </a:r>
            <a:endParaRPr lang="it-IT" baseline="-25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020717" y="3415268"/>
            <a:ext cx="40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2</a:t>
            </a:r>
            <a:endParaRPr lang="it-IT" baseline="-25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096623" y="4699000"/>
            <a:ext cx="40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3</a:t>
            </a:r>
            <a:endParaRPr lang="it-IT" baseline="-25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792518" y="4318000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K</a:t>
            </a:r>
            <a:r>
              <a:rPr lang="it-IT" b="1" baseline="-25000" dirty="0" smtClean="0">
                <a:solidFill>
                  <a:srgbClr val="800000"/>
                </a:solidFill>
              </a:rPr>
              <a:t>5,0</a:t>
            </a:r>
            <a:endParaRPr lang="it-IT" b="1" baseline="-25000" dirty="0">
              <a:solidFill>
                <a:srgbClr val="80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990601" y="4318000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K</a:t>
            </a:r>
            <a:r>
              <a:rPr lang="it-IT" b="1" baseline="-25000" dirty="0" smtClean="0">
                <a:solidFill>
                  <a:srgbClr val="800000"/>
                </a:solidFill>
              </a:rPr>
              <a:t>4,0</a:t>
            </a:r>
            <a:endParaRPr lang="it-IT" b="1" baseline="-25000" dirty="0">
              <a:solidFill>
                <a:srgbClr val="80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52401" y="2577068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0,0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219201" y="2413000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1,0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563918" y="2424668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2,0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478318" y="2577068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3,1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2476965" y="4394201"/>
            <a:ext cx="72343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rot="5400000">
            <a:off x="1944223" y="4546601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rot="5400000">
            <a:off x="2361407" y="4545807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ella 24"/>
          <p:cNvGraphicFramePr>
            <a:graphicFrameLocks noGrp="1"/>
          </p:cNvGraphicFramePr>
          <p:nvPr/>
        </p:nvGraphicFramePr>
        <p:xfrm>
          <a:off x="4549513" y="2032000"/>
          <a:ext cx="1981200" cy="226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</a:t>
                      </a:r>
                      <a:r>
                        <a:rPr lang="it-IT" sz="1800" b="1" baseline="-25000" dirty="0" smtClean="0"/>
                        <a:t>1</a:t>
                      </a:r>
                      <a:r>
                        <a:rPr lang="it-IT" sz="1800" b="1" baseline="0" dirty="0" smtClean="0"/>
                        <a:t> </a:t>
                      </a:r>
                      <a:endParaRPr lang="it-IT" sz="1800" b="1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0,0 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</a:t>
                      </a:r>
                      <a:r>
                        <a:rPr lang="it-IT" sz="1400" b="1" baseline="0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1,0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 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4,0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) 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)</a:t>
                      </a:r>
                      <a:endParaRPr lang="it-IT" sz="14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0,0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1,1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4,0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0,1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ella 25"/>
          <p:cNvGraphicFramePr>
            <a:graphicFrameLocks noGrp="1"/>
          </p:cNvGraphicFramePr>
          <p:nvPr/>
        </p:nvGraphicFramePr>
        <p:xfrm>
          <a:off x="7010400" y="2032000"/>
          <a:ext cx="1981200" cy="226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</a:t>
                      </a:r>
                      <a:r>
                        <a:rPr lang="it-IT" sz="1800" b="1" baseline="-25000" dirty="0" smtClean="0"/>
                        <a:t>2</a:t>
                      </a:r>
                      <a:r>
                        <a:rPr lang="it-IT" sz="1800" b="1" baseline="0" dirty="0" smtClean="0"/>
                        <a:t> </a:t>
                      </a:r>
                      <a:endParaRPr lang="it-IT" sz="18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2,0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3,0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5,0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  <a:endParaRPr lang="it-IT" sz="1200" b="1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2,0 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</a:t>
                      </a:r>
                      <a:r>
                        <a:rPr lang="it-IT" sz="1400" b="1" baseline="0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3,1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 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5,0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) 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2,1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ella 26"/>
          <p:cNvGraphicFramePr>
            <a:graphicFrameLocks noGrp="1"/>
          </p:cNvGraphicFramePr>
          <p:nvPr/>
        </p:nvGraphicFramePr>
        <p:xfrm>
          <a:off x="5943600" y="4394200"/>
          <a:ext cx="19812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</a:t>
                      </a:r>
                      <a:r>
                        <a:rPr lang="it-IT" sz="1800" b="1" baseline="-25000" dirty="0" smtClean="0"/>
                        <a:t>3</a:t>
                      </a:r>
                      <a:endParaRPr lang="it-IT" sz="18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4,0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5,0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6,0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  <a:endParaRPr lang="it-IT" sz="12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4,0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5,1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6,1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CasellaDiTesto 27"/>
          <p:cNvSpPr txBox="1"/>
          <p:nvPr/>
        </p:nvSpPr>
        <p:spPr>
          <a:xfrm>
            <a:off x="2819401" y="482024"/>
            <a:ext cx="35084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Circuit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evaluation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cxnSp>
        <p:nvCxnSpPr>
          <p:cNvPr id="29" name="Connettore 2 28"/>
          <p:cNvCxnSpPr/>
          <p:nvPr/>
        </p:nvCxnSpPr>
        <p:spPr>
          <a:xfrm>
            <a:off x="4114800" y="2589213"/>
            <a:ext cx="358515" cy="158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6629400" y="2970213"/>
            <a:ext cx="358515" cy="158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797074" y="1371600"/>
            <a:ext cx="114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Alice (0,0)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2790778" y="1447800"/>
            <a:ext cx="105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Bob (0,1)</a:t>
            </a:r>
            <a:endParaRPr lang="it-IT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3" name="Connettore 2 32"/>
          <p:cNvCxnSpPr>
            <a:endCxn id="18" idx="0"/>
          </p:cNvCxnSpPr>
          <p:nvPr/>
        </p:nvCxnSpPr>
        <p:spPr>
          <a:xfrm rot="5400000">
            <a:off x="324013" y="1910478"/>
            <a:ext cx="748264" cy="584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>
            <a:off x="1295401" y="1817132"/>
            <a:ext cx="1181567" cy="759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 rot="10800000" flipV="1">
            <a:off x="1676400" y="1828805"/>
            <a:ext cx="1143000" cy="59586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 rot="16200000" flipH="1">
            <a:off x="2971009" y="2056608"/>
            <a:ext cx="761996" cy="3063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>
          <a:xfrm>
            <a:off x="152401" y="1371600"/>
            <a:ext cx="3832487" cy="2928620"/>
          </a:xfrm>
          <a:prstGeom prst="rect">
            <a:avLst/>
          </a:prstGeom>
          <a:solidFill>
            <a:schemeClr val="accent5">
              <a:lumMod val="20000"/>
              <a:lumOff val="80000"/>
              <a:alpha val="89000"/>
            </a:schemeClr>
          </a:solidFill>
          <a:ln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/>
          <p:cNvSpPr/>
          <p:nvPr/>
        </p:nvSpPr>
        <p:spPr>
          <a:xfrm>
            <a:off x="3984885" y="1371600"/>
            <a:ext cx="5006715" cy="2928620"/>
          </a:xfrm>
          <a:prstGeom prst="rect">
            <a:avLst/>
          </a:prstGeom>
          <a:solidFill>
            <a:schemeClr val="accent5">
              <a:lumMod val="20000"/>
              <a:lumOff val="80000"/>
              <a:alpha val="89000"/>
            </a:schemeClr>
          </a:solidFill>
          <a:ln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tardo 1"/>
          <p:cNvSpPr/>
          <p:nvPr/>
        </p:nvSpPr>
        <p:spPr>
          <a:xfrm rot="5400000">
            <a:off x="1065276" y="3325876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3" name="Connettore 1 2"/>
          <p:cNvCxnSpPr/>
          <p:nvPr/>
        </p:nvCxnSpPr>
        <p:spPr>
          <a:xfrm rot="5400000">
            <a:off x="1373919" y="30995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 rot="5400000">
            <a:off x="916719" y="30995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 rot="5400000">
            <a:off x="3201131" y="30995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rot="5400000">
            <a:off x="2745519" y="30995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rot="5400000">
            <a:off x="2971007" y="4164807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rot="5400000">
            <a:off x="1143795" y="4164807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tardo 8"/>
          <p:cNvSpPr/>
          <p:nvPr/>
        </p:nvSpPr>
        <p:spPr>
          <a:xfrm rot="5400000">
            <a:off x="2894076" y="3328924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191915" y="3415268"/>
            <a:ext cx="40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1</a:t>
            </a:r>
            <a:endParaRPr lang="it-IT" baseline="-25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020717" y="3415268"/>
            <a:ext cx="40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2</a:t>
            </a:r>
            <a:endParaRPr lang="it-IT" baseline="-25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52401" y="2577068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0,0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219201" y="2413000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1,0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563918" y="2424668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2,0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478318" y="2577068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3,1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/>
        </p:nvGraphicFramePr>
        <p:xfrm>
          <a:off x="4549513" y="2032000"/>
          <a:ext cx="1981200" cy="226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</a:t>
                      </a:r>
                      <a:r>
                        <a:rPr lang="it-IT" sz="1800" b="1" baseline="-25000" dirty="0" smtClean="0"/>
                        <a:t>1</a:t>
                      </a:r>
                      <a:r>
                        <a:rPr lang="it-IT" sz="1800" b="1" baseline="0" dirty="0" smtClean="0"/>
                        <a:t> </a:t>
                      </a:r>
                      <a:endParaRPr lang="it-IT" sz="1800" b="1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0,0 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</a:t>
                      </a:r>
                      <a:r>
                        <a:rPr lang="it-IT" sz="1400" b="1" baseline="0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1,0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 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4,0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) 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)</a:t>
                      </a:r>
                      <a:endParaRPr lang="it-IT" sz="14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0,0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1,1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4,0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0,1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ella 18"/>
          <p:cNvGraphicFramePr>
            <a:graphicFrameLocks noGrp="1"/>
          </p:cNvGraphicFramePr>
          <p:nvPr/>
        </p:nvGraphicFramePr>
        <p:xfrm>
          <a:off x="7010400" y="2032000"/>
          <a:ext cx="1981200" cy="226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</a:t>
                      </a:r>
                      <a:r>
                        <a:rPr lang="it-IT" sz="1800" b="1" baseline="-25000" dirty="0" smtClean="0"/>
                        <a:t>2</a:t>
                      </a:r>
                      <a:r>
                        <a:rPr lang="it-IT" sz="1800" b="1" baseline="0" dirty="0" smtClean="0"/>
                        <a:t> </a:t>
                      </a:r>
                      <a:endParaRPr lang="it-IT" sz="18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2,0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3,0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5,0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  <a:endParaRPr lang="it-IT" sz="1200" b="1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2,0 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</a:t>
                      </a:r>
                      <a:r>
                        <a:rPr lang="it-IT" sz="1400" b="1" baseline="0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3,1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 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5,0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) 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2,1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0" name="Connettore 2 19"/>
          <p:cNvCxnSpPr/>
          <p:nvPr/>
        </p:nvCxnSpPr>
        <p:spPr>
          <a:xfrm>
            <a:off x="4114800" y="2589213"/>
            <a:ext cx="358515" cy="158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6629400" y="2970213"/>
            <a:ext cx="358515" cy="158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797074" y="1371600"/>
            <a:ext cx="114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Alice (0,0)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790778" y="1447800"/>
            <a:ext cx="105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Bob (0,1)</a:t>
            </a:r>
            <a:endParaRPr lang="it-IT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4" name="Connettore 2 23"/>
          <p:cNvCxnSpPr>
            <a:endCxn id="13" idx="0"/>
          </p:cNvCxnSpPr>
          <p:nvPr/>
        </p:nvCxnSpPr>
        <p:spPr>
          <a:xfrm rot="5400000">
            <a:off x="324013" y="1910478"/>
            <a:ext cx="748264" cy="584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1295401" y="1817132"/>
            <a:ext cx="1181567" cy="759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rot="10800000" flipV="1">
            <a:off x="1676400" y="1828805"/>
            <a:ext cx="1143000" cy="59586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rot="16200000" flipH="1">
            <a:off x="2971009" y="2056608"/>
            <a:ext cx="761996" cy="3063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>
            <a:off x="152401" y="1371600"/>
            <a:ext cx="3832487" cy="2928620"/>
          </a:xfrm>
          <a:prstGeom prst="rect">
            <a:avLst/>
          </a:prstGeom>
          <a:solidFill>
            <a:schemeClr val="accent5">
              <a:lumMod val="20000"/>
              <a:lumOff val="80000"/>
              <a:alpha val="89000"/>
            </a:schemeClr>
          </a:solidFill>
          <a:ln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3984885" y="1371600"/>
            <a:ext cx="5006715" cy="2928620"/>
          </a:xfrm>
          <a:prstGeom prst="rect">
            <a:avLst/>
          </a:prstGeom>
          <a:solidFill>
            <a:schemeClr val="accent5">
              <a:lumMod val="20000"/>
              <a:lumOff val="80000"/>
              <a:alpha val="89000"/>
            </a:schemeClr>
          </a:solidFill>
          <a:ln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2819401" y="482024"/>
            <a:ext cx="35084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Circuit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evaluation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sp>
        <p:nvSpPr>
          <p:cNvPr id="31" name="Corda 30"/>
          <p:cNvSpPr/>
          <p:nvPr/>
        </p:nvSpPr>
        <p:spPr>
          <a:xfrm rot="17564955">
            <a:off x="1962509" y="4570708"/>
            <a:ext cx="682128" cy="683968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1 31"/>
          <p:cNvCxnSpPr/>
          <p:nvPr/>
        </p:nvCxnSpPr>
        <p:spPr>
          <a:xfrm>
            <a:off x="1373188" y="4437379"/>
            <a:ext cx="72343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rot="5400000">
            <a:off x="2108204" y="5465286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2096623" y="4742179"/>
            <a:ext cx="40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3</a:t>
            </a:r>
            <a:endParaRPr lang="it-IT" baseline="-25000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2792518" y="4361179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K</a:t>
            </a:r>
            <a:r>
              <a:rPr lang="it-IT" b="1" baseline="-25000" dirty="0" smtClean="0">
                <a:solidFill>
                  <a:srgbClr val="800000"/>
                </a:solidFill>
              </a:rPr>
              <a:t>5,0</a:t>
            </a:r>
            <a:endParaRPr lang="it-IT" b="1" baseline="-25000" dirty="0">
              <a:solidFill>
                <a:srgbClr val="80000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990601" y="4361179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K</a:t>
            </a:r>
            <a:r>
              <a:rPr lang="it-IT" b="1" baseline="-25000" dirty="0" smtClean="0">
                <a:solidFill>
                  <a:srgbClr val="800000"/>
                </a:solidFill>
              </a:rPr>
              <a:t>4,0</a:t>
            </a:r>
            <a:endParaRPr lang="it-IT" b="1" baseline="-25000" dirty="0">
              <a:solidFill>
                <a:srgbClr val="800000"/>
              </a:solidFill>
            </a:endParaRPr>
          </a:p>
        </p:txBody>
      </p:sp>
      <p:cxnSp>
        <p:nvCxnSpPr>
          <p:cNvPr id="37" name="Connettore 1 36"/>
          <p:cNvCxnSpPr/>
          <p:nvPr/>
        </p:nvCxnSpPr>
        <p:spPr>
          <a:xfrm>
            <a:off x="2476965" y="4437379"/>
            <a:ext cx="72343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 rot="5400000">
            <a:off x="1944223" y="4589779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rot="5400000">
            <a:off x="2361407" y="4588986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ella 39"/>
          <p:cNvGraphicFramePr>
            <a:graphicFrameLocks noGrp="1"/>
          </p:cNvGraphicFramePr>
          <p:nvPr/>
        </p:nvGraphicFramePr>
        <p:xfrm>
          <a:off x="5943600" y="4437380"/>
          <a:ext cx="1981200" cy="226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</a:t>
                      </a:r>
                      <a:r>
                        <a:rPr lang="it-IT" sz="1800" b="1" baseline="-25000" dirty="0" smtClean="0"/>
                        <a:t>3</a:t>
                      </a:r>
                      <a:endParaRPr lang="it-IT" sz="1800" b="1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4,0 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</a:t>
                      </a:r>
                      <a:r>
                        <a:rPr lang="it-IT" sz="1400" b="1" baseline="0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5,0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 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6,0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) 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)</a:t>
                      </a:r>
                      <a:endParaRPr lang="it-IT" sz="14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4,0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5,1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6,1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1" name="Connettore 2 40"/>
          <p:cNvCxnSpPr/>
          <p:nvPr/>
        </p:nvCxnSpPr>
        <p:spPr>
          <a:xfrm>
            <a:off x="5508885" y="4970779"/>
            <a:ext cx="358515" cy="158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tardo 1"/>
          <p:cNvSpPr/>
          <p:nvPr/>
        </p:nvSpPr>
        <p:spPr>
          <a:xfrm rot="5400000">
            <a:off x="989076" y="3046476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3" name="Connettore 1 2"/>
          <p:cNvCxnSpPr/>
          <p:nvPr/>
        </p:nvCxnSpPr>
        <p:spPr>
          <a:xfrm rot="5400000">
            <a:off x="1297719" y="2820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 rot="5400000">
            <a:off x="840519" y="2820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 rot="5400000">
            <a:off x="3124931" y="2820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rot="5400000">
            <a:off x="2669319" y="2820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rda 6"/>
          <p:cNvSpPr/>
          <p:nvPr/>
        </p:nvSpPr>
        <p:spPr>
          <a:xfrm rot="17564955">
            <a:off x="1886309" y="4248129"/>
            <a:ext cx="682128" cy="683968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 rot="5400000">
            <a:off x="2894807" y="3885407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5400000">
            <a:off x="1067595" y="3885407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tardo 9"/>
          <p:cNvSpPr/>
          <p:nvPr/>
        </p:nvSpPr>
        <p:spPr>
          <a:xfrm rot="5400000">
            <a:off x="2817876" y="3049524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>
            <a:off x="1296988" y="4114800"/>
            <a:ext cx="72343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rot="5400000">
            <a:off x="2032004" y="514270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115717" y="3135868"/>
            <a:ext cx="40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1</a:t>
            </a:r>
            <a:endParaRPr lang="it-IT" baseline="-25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944517" y="3135868"/>
            <a:ext cx="40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2</a:t>
            </a:r>
            <a:endParaRPr lang="it-IT" baseline="-25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020423" y="4419600"/>
            <a:ext cx="40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3</a:t>
            </a:r>
            <a:endParaRPr lang="it-IT" baseline="-25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752601" y="5345668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K</a:t>
            </a:r>
            <a:r>
              <a:rPr lang="it-IT" b="1" baseline="-25000" dirty="0" smtClean="0">
                <a:solidFill>
                  <a:srgbClr val="800000"/>
                </a:solidFill>
              </a:rPr>
              <a:t>6,0</a:t>
            </a:r>
            <a:endParaRPr lang="it-IT" b="1" baseline="-25000" dirty="0">
              <a:solidFill>
                <a:srgbClr val="80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716318" y="4038600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K</a:t>
            </a:r>
            <a:r>
              <a:rPr lang="it-IT" b="1" baseline="-25000" dirty="0" smtClean="0">
                <a:solidFill>
                  <a:srgbClr val="800000"/>
                </a:solidFill>
              </a:rPr>
              <a:t>5,0</a:t>
            </a:r>
            <a:endParaRPr lang="it-IT" b="1" baseline="-25000" dirty="0">
              <a:solidFill>
                <a:srgbClr val="80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914401" y="4038600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K</a:t>
            </a:r>
            <a:r>
              <a:rPr lang="it-IT" b="1" baseline="-25000" dirty="0" smtClean="0">
                <a:solidFill>
                  <a:srgbClr val="800000"/>
                </a:solidFill>
              </a:rPr>
              <a:t>4,0</a:t>
            </a:r>
            <a:endParaRPr lang="it-IT" b="1" baseline="-25000" dirty="0">
              <a:solidFill>
                <a:srgbClr val="80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6201" y="2297668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0,0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143001" y="2133600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1,0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487718" y="2145268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2,0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402118" y="2297668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3,1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3" name="Connettore 1 22"/>
          <p:cNvCxnSpPr/>
          <p:nvPr/>
        </p:nvCxnSpPr>
        <p:spPr>
          <a:xfrm>
            <a:off x="2400765" y="4114800"/>
            <a:ext cx="72343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rot="5400000">
            <a:off x="1868023" y="4267200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rot="5400000">
            <a:off x="2285207" y="4266407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ella 25"/>
          <p:cNvGraphicFramePr>
            <a:graphicFrameLocks noGrp="1"/>
          </p:cNvGraphicFramePr>
          <p:nvPr/>
        </p:nvGraphicFramePr>
        <p:xfrm>
          <a:off x="4724400" y="1752601"/>
          <a:ext cx="1981200" cy="226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</a:t>
                      </a:r>
                      <a:r>
                        <a:rPr lang="it-IT" sz="1800" b="1" baseline="-25000" dirty="0" smtClean="0"/>
                        <a:t>1</a:t>
                      </a:r>
                      <a:r>
                        <a:rPr lang="it-IT" sz="1800" b="1" baseline="0" dirty="0" smtClean="0"/>
                        <a:t> </a:t>
                      </a:r>
                      <a:endParaRPr lang="it-IT" sz="1800" b="1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0,0 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</a:t>
                      </a:r>
                      <a:r>
                        <a:rPr lang="it-IT" sz="1400" b="1" baseline="0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1,0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 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4,0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) 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)</a:t>
                      </a:r>
                      <a:endParaRPr lang="it-IT" sz="14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0,0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1,1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4,0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0,1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ella 26"/>
          <p:cNvGraphicFramePr>
            <a:graphicFrameLocks noGrp="1"/>
          </p:cNvGraphicFramePr>
          <p:nvPr/>
        </p:nvGraphicFramePr>
        <p:xfrm>
          <a:off x="6934200" y="1752601"/>
          <a:ext cx="1981200" cy="226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</a:t>
                      </a:r>
                      <a:r>
                        <a:rPr lang="it-IT" sz="1800" b="1" baseline="-25000" dirty="0" smtClean="0"/>
                        <a:t>2</a:t>
                      </a:r>
                      <a:r>
                        <a:rPr lang="it-IT" sz="1800" b="1" baseline="0" dirty="0" smtClean="0"/>
                        <a:t> </a:t>
                      </a:r>
                      <a:endParaRPr lang="it-IT" sz="18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2,0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3,0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5,0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  <a:endParaRPr lang="it-IT" sz="1200" b="1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2,0 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</a:t>
                      </a:r>
                      <a:r>
                        <a:rPr lang="it-IT" sz="1400" b="1" baseline="0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3,1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 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5,0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) 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2,1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5867400" y="4114801"/>
          <a:ext cx="1981200" cy="226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</a:t>
                      </a:r>
                      <a:r>
                        <a:rPr lang="it-IT" sz="1800" b="1" baseline="-25000" dirty="0" smtClean="0"/>
                        <a:t>3</a:t>
                      </a:r>
                      <a:endParaRPr lang="it-IT" sz="1800" b="1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4,0 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</a:t>
                      </a:r>
                      <a:r>
                        <a:rPr lang="it-IT" sz="1400" b="1" baseline="0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5,0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 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6,0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) 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)</a:t>
                      </a:r>
                      <a:endParaRPr lang="it-IT" sz="14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4,0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5,1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6,1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9" name="Connettore 2 28"/>
          <p:cNvCxnSpPr/>
          <p:nvPr/>
        </p:nvCxnSpPr>
        <p:spPr>
          <a:xfrm>
            <a:off x="5432685" y="4648200"/>
            <a:ext cx="358515" cy="158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76200" y="1600200"/>
            <a:ext cx="4267200" cy="3436690"/>
          </a:xfrm>
          <a:prstGeom prst="rect">
            <a:avLst/>
          </a:prstGeom>
          <a:solidFill>
            <a:schemeClr val="accent5">
              <a:lumMod val="20000"/>
              <a:lumOff val="80000"/>
              <a:alpha val="89000"/>
            </a:schemeClr>
          </a:solidFill>
          <a:ln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4343400" y="1600200"/>
            <a:ext cx="4648200" cy="4782821"/>
          </a:xfrm>
          <a:prstGeom prst="rect">
            <a:avLst/>
          </a:prstGeom>
          <a:solidFill>
            <a:schemeClr val="accent5">
              <a:lumMod val="20000"/>
              <a:lumOff val="80000"/>
              <a:alpha val="89000"/>
            </a:schemeClr>
          </a:solidFill>
          <a:ln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2819401" y="482024"/>
            <a:ext cx="35084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Circuit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evaluation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tardo 1"/>
          <p:cNvSpPr/>
          <p:nvPr/>
        </p:nvSpPr>
        <p:spPr>
          <a:xfrm rot="5400000">
            <a:off x="989076" y="2665476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3" name="Connettore 1 2"/>
          <p:cNvCxnSpPr/>
          <p:nvPr/>
        </p:nvCxnSpPr>
        <p:spPr>
          <a:xfrm rot="5400000">
            <a:off x="1297719" y="2439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 rot="5400000">
            <a:off x="840519" y="2439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 rot="5400000">
            <a:off x="3124931" y="2439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rot="5400000">
            <a:off x="2669319" y="2439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rda 6"/>
          <p:cNvSpPr/>
          <p:nvPr/>
        </p:nvSpPr>
        <p:spPr>
          <a:xfrm rot="17564955">
            <a:off x="1886309" y="3867129"/>
            <a:ext cx="682128" cy="683968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 rot="5400000">
            <a:off x="2894807" y="3504407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5400000">
            <a:off x="1067595" y="3504407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tardo 9"/>
          <p:cNvSpPr/>
          <p:nvPr/>
        </p:nvSpPr>
        <p:spPr>
          <a:xfrm rot="5400000">
            <a:off x="2817876" y="2668524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>
            <a:off x="1296988" y="3733800"/>
            <a:ext cx="72343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rot="5400000">
            <a:off x="2032004" y="476170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115717" y="2754868"/>
            <a:ext cx="40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1</a:t>
            </a:r>
            <a:endParaRPr lang="it-IT" baseline="-25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944517" y="2754868"/>
            <a:ext cx="40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2</a:t>
            </a:r>
            <a:endParaRPr lang="it-IT" baseline="-25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020423" y="4038600"/>
            <a:ext cx="40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3</a:t>
            </a:r>
            <a:endParaRPr lang="it-IT" baseline="-25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752601" y="4964668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K</a:t>
            </a:r>
            <a:r>
              <a:rPr lang="it-IT" b="1" baseline="-25000" dirty="0" smtClean="0">
                <a:solidFill>
                  <a:srgbClr val="800000"/>
                </a:solidFill>
              </a:rPr>
              <a:t>6,0</a:t>
            </a:r>
            <a:endParaRPr lang="it-IT" b="1" baseline="-25000" dirty="0">
              <a:solidFill>
                <a:srgbClr val="80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716318" y="3657600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K</a:t>
            </a:r>
            <a:r>
              <a:rPr lang="it-IT" b="1" baseline="-25000" dirty="0" smtClean="0">
                <a:solidFill>
                  <a:srgbClr val="800000"/>
                </a:solidFill>
              </a:rPr>
              <a:t>5,0</a:t>
            </a:r>
            <a:endParaRPr lang="it-IT" b="1" baseline="-25000" dirty="0">
              <a:solidFill>
                <a:srgbClr val="80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914401" y="3657600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K</a:t>
            </a:r>
            <a:r>
              <a:rPr lang="it-IT" b="1" baseline="-25000" dirty="0" smtClean="0">
                <a:solidFill>
                  <a:srgbClr val="800000"/>
                </a:solidFill>
              </a:rPr>
              <a:t>4,0</a:t>
            </a:r>
            <a:endParaRPr lang="it-IT" b="1" baseline="-25000" dirty="0">
              <a:solidFill>
                <a:srgbClr val="80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6201" y="1916668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0,0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143001" y="1752600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1,0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487718" y="1764268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2,0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402118" y="1916668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3,1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3" name="Connettore 1 22"/>
          <p:cNvCxnSpPr/>
          <p:nvPr/>
        </p:nvCxnSpPr>
        <p:spPr>
          <a:xfrm>
            <a:off x="2400765" y="3733800"/>
            <a:ext cx="72343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rot="5400000">
            <a:off x="1868023" y="3886200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rot="5400000">
            <a:off x="2285207" y="3885407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ella 25"/>
          <p:cNvGraphicFramePr>
            <a:graphicFrameLocks noGrp="1"/>
          </p:cNvGraphicFramePr>
          <p:nvPr/>
        </p:nvGraphicFramePr>
        <p:xfrm>
          <a:off x="4724400" y="1371601"/>
          <a:ext cx="1981200" cy="226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</a:t>
                      </a:r>
                      <a:r>
                        <a:rPr lang="it-IT" sz="1800" b="1" baseline="-25000" dirty="0" smtClean="0"/>
                        <a:t>1</a:t>
                      </a:r>
                      <a:r>
                        <a:rPr lang="it-IT" sz="1800" b="1" baseline="0" dirty="0" smtClean="0"/>
                        <a:t> </a:t>
                      </a:r>
                      <a:endParaRPr lang="it-IT" sz="1800" b="1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0,0 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</a:t>
                      </a:r>
                      <a:r>
                        <a:rPr lang="it-IT" sz="1400" b="1" baseline="0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1,0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 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4,0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) 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)</a:t>
                      </a:r>
                      <a:endParaRPr lang="it-IT" sz="14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0,0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1,1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4,0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0,1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ella 26"/>
          <p:cNvGraphicFramePr>
            <a:graphicFrameLocks noGrp="1"/>
          </p:cNvGraphicFramePr>
          <p:nvPr/>
        </p:nvGraphicFramePr>
        <p:xfrm>
          <a:off x="6934200" y="1371601"/>
          <a:ext cx="1981200" cy="226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</a:t>
                      </a:r>
                      <a:r>
                        <a:rPr lang="it-IT" sz="1800" b="1" baseline="-25000" dirty="0" smtClean="0"/>
                        <a:t>2</a:t>
                      </a:r>
                      <a:r>
                        <a:rPr lang="it-IT" sz="1800" b="1" baseline="0" dirty="0" smtClean="0"/>
                        <a:t> </a:t>
                      </a:r>
                      <a:endParaRPr lang="it-IT" sz="18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2,0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3,0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5,0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  <a:endParaRPr lang="it-IT" sz="1200" b="1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2,0 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</a:t>
                      </a:r>
                      <a:r>
                        <a:rPr lang="it-IT" sz="1400" b="1" baseline="0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3,1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 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5,0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) 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2,1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5867400" y="3733801"/>
          <a:ext cx="1981200" cy="226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</a:t>
                      </a:r>
                      <a:r>
                        <a:rPr lang="it-IT" sz="1800" b="1" baseline="-25000" dirty="0" smtClean="0"/>
                        <a:t>3</a:t>
                      </a:r>
                      <a:endParaRPr lang="it-IT" sz="1800" b="1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4,0 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</a:t>
                      </a:r>
                      <a:r>
                        <a:rPr lang="it-IT" sz="1400" b="1" baseline="0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5,0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 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6,0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) 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)</a:t>
                      </a:r>
                      <a:endParaRPr lang="it-IT" sz="14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4,0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5,1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6,1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9" name="Connettore 2 28"/>
          <p:cNvCxnSpPr/>
          <p:nvPr/>
        </p:nvCxnSpPr>
        <p:spPr>
          <a:xfrm>
            <a:off x="5432685" y="4267200"/>
            <a:ext cx="358515" cy="158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76200" y="1219200"/>
            <a:ext cx="4267200" cy="3436690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  <a:ln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4343400" y="1219200"/>
            <a:ext cx="4648200" cy="4648200"/>
          </a:xfrm>
          <a:prstGeom prst="rect">
            <a:avLst/>
          </a:prstGeom>
          <a:solidFill>
            <a:schemeClr val="accent5">
              <a:lumMod val="20000"/>
              <a:lumOff val="80000"/>
              <a:alpha val="89000"/>
            </a:schemeClr>
          </a:solidFill>
          <a:ln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2819401" y="482024"/>
            <a:ext cx="35084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Circuit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evaluation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2202160" y="4953000"/>
            <a:ext cx="84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=  </a:t>
            </a:r>
            <a:r>
              <a:rPr lang="it-IT" b="1" dirty="0" err="1" smtClean="0">
                <a:solidFill>
                  <a:srgbClr val="800000"/>
                </a:solidFill>
              </a:rPr>
              <a:t>0</a:t>
            </a:r>
            <a:endParaRPr lang="it-IT" b="1" dirty="0">
              <a:solidFill>
                <a:srgbClr val="80000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52400" y="5334000"/>
            <a:ext cx="3699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 the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map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circuit-output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 key,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value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</a:p>
          <a:p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 public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tardo 1"/>
          <p:cNvSpPr/>
          <p:nvPr/>
        </p:nvSpPr>
        <p:spPr>
          <a:xfrm rot="5400000">
            <a:off x="989076" y="2665476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3" name="Connettore 1 2"/>
          <p:cNvCxnSpPr/>
          <p:nvPr/>
        </p:nvCxnSpPr>
        <p:spPr>
          <a:xfrm rot="5400000">
            <a:off x="1297719" y="2439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 rot="5400000">
            <a:off x="840519" y="2439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 rot="5400000">
            <a:off x="3124931" y="2439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rot="5400000">
            <a:off x="2669319" y="2439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rda 6"/>
          <p:cNvSpPr/>
          <p:nvPr/>
        </p:nvSpPr>
        <p:spPr>
          <a:xfrm rot="17564955">
            <a:off x="1886309" y="3867129"/>
            <a:ext cx="682128" cy="683968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 rot="5400000">
            <a:off x="2894807" y="3504407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5400000">
            <a:off x="1067595" y="3504407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tardo 9"/>
          <p:cNvSpPr/>
          <p:nvPr/>
        </p:nvSpPr>
        <p:spPr>
          <a:xfrm rot="5400000">
            <a:off x="2817876" y="2668524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>
            <a:off x="1296988" y="3733800"/>
            <a:ext cx="72343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rot="5400000">
            <a:off x="2032004" y="476170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115717" y="2754868"/>
            <a:ext cx="40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1</a:t>
            </a:r>
            <a:endParaRPr lang="it-IT" baseline="-25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944517" y="2754868"/>
            <a:ext cx="40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2</a:t>
            </a:r>
            <a:endParaRPr lang="it-IT" baseline="-25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020423" y="4038600"/>
            <a:ext cx="40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3</a:t>
            </a:r>
            <a:endParaRPr lang="it-IT" baseline="-25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752601" y="4964668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K</a:t>
            </a:r>
            <a:r>
              <a:rPr lang="it-IT" b="1" baseline="-25000" dirty="0" smtClean="0">
                <a:solidFill>
                  <a:srgbClr val="800000"/>
                </a:solidFill>
              </a:rPr>
              <a:t>6,0</a:t>
            </a:r>
            <a:endParaRPr lang="it-IT" b="1" baseline="-25000" dirty="0">
              <a:solidFill>
                <a:srgbClr val="80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716318" y="3657600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K</a:t>
            </a:r>
            <a:r>
              <a:rPr lang="it-IT" b="1" baseline="-25000" dirty="0" smtClean="0">
                <a:solidFill>
                  <a:srgbClr val="800000"/>
                </a:solidFill>
              </a:rPr>
              <a:t>5,0</a:t>
            </a:r>
            <a:endParaRPr lang="it-IT" b="1" baseline="-25000" dirty="0">
              <a:solidFill>
                <a:srgbClr val="80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914401" y="3657600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K</a:t>
            </a:r>
            <a:r>
              <a:rPr lang="it-IT" b="1" baseline="-25000" dirty="0" smtClean="0">
                <a:solidFill>
                  <a:srgbClr val="800000"/>
                </a:solidFill>
              </a:rPr>
              <a:t>4,0</a:t>
            </a:r>
            <a:endParaRPr lang="it-IT" b="1" baseline="-25000" dirty="0">
              <a:solidFill>
                <a:srgbClr val="80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6201" y="1916668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0,0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143001" y="1752600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1,0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487718" y="1764268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2,0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402118" y="1916668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3,1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3" name="Connettore 1 22"/>
          <p:cNvCxnSpPr/>
          <p:nvPr/>
        </p:nvCxnSpPr>
        <p:spPr>
          <a:xfrm>
            <a:off x="2400765" y="3733800"/>
            <a:ext cx="72343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rot="5400000">
            <a:off x="1868023" y="3886200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rot="5400000">
            <a:off x="2285207" y="3885407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ella 25"/>
          <p:cNvGraphicFramePr>
            <a:graphicFrameLocks noGrp="1"/>
          </p:cNvGraphicFramePr>
          <p:nvPr/>
        </p:nvGraphicFramePr>
        <p:xfrm>
          <a:off x="4724400" y="1371601"/>
          <a:ext cx="1981200" cy="226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</a:t>
                      </a:r>
                      <a:r>
                        <a:rPr lang="it-IT" sz="1800" b="1" baseline="-25000" dirty="0" smtClean="0"/>
                        <a:t>1</a:t>
                      </a:r>
                      <a:r>
                        <a:rPr lang="it-IT" sz="1800" b="1" baseline="0" dirty="0" smtClean="0"/>
                        <a:t> </a:t>
                      </a:r>
                      <a:endParaRPr lang="it-IT" sz="1800" b="1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0,0 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</a:t>
                      </a:r>
                      <a:r>
                        <a:rPr lang="it-IT" sz="1400" b="1" baseline="0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1,0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 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4,0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) 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)</a:t>
                      </a:r>
                      <a:endParaRPr lang="it-IT" sz="14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0,0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1,1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4,0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0,1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ella 26"/>
          <p:cNvGraphicFramePr>
            <a:graphicFrameLocks noGrp="1"/>
          </p:cNvGraphicFramePr>
          <p:nvPr/>
        </p:nvGraphicFramePr>
        <p:xfrm>
          <a:off x="6934200" y="1371601"/>
          <a:ext cx="1981200" cy="226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</a:t>
                      </a:r>
                      <a:r>
                        <a:rPr lang="it-IT" sz="1800" b="1" baseline="-25000" dirty="0" smtClean="0"/>
                        <a:t>2</a:t>
                      </a:r>
                      <a:r>
                        <a:rPr lang="it-IT" sz="1800" b="1" baseline="0" dirty="0" smtClean="0"/>
                        <a:t> </a:t>
                      </a:r>
                      <a:endParaRPr lang="it-IT" sz="18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2,0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3,0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5,0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  <a:endParaRPr lang="it-IT" sz="1200" b="1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2,0 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</a:t>
                      </a:r>
                      <a:r>
                        <a:rPr lang="it-IT" sz="1400" b="1" baseline="0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3,1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 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5,0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) 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2,1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5867400" y="3733801"/>
          <a:ext cx="1981200" cy="226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</a:t>
                      </a:r>
                      <a:r>
                        <a:rPr lang="it-IT" sz="1800" b="1" baseline="-25000" dirty="0" smtClean="0"/>
                        <a:t>3</a:t>
                      </a:r>
                      <a:endParaRPr lang="it-IT" sz="1800" b="1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4,0 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</a:t>
                      </a:r>
                      <a:r>
                        <a:rPr lang="it-IT" sz="1400" b="1" baseline="0" dirty="0" err="1" smtClean="0">
                          <a:solidFill>
                            <a:srgbClr val="800000"/>
                          </a:solidFill>
                        </a:rPr>
                        <a:t>Enc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(K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5,0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, K</a:t>
                      </a:r>
                      <a:r>
                        <a:rPr lang="it-IT" sz="1400" b="1" baseline="-25000" dirty="0" smtClean="0">
                          <a:solidFill>
                            <a:srgbClr val="800000"/>
                          </a:solidFill>
                        </a:rPr>
                        <a:t>6,0</a:t>
                      </a:r>
                      <a:r>
                        <a:rPr lang="it-IT" sz="1400" b="1" baseline="0" dirty="0" smtClean="0">
                          <a:solidFill>
                            <a:srgbClr val="800000"/>
                          </a:solidFill>
                        </a:rPr>
                        <a:t>) 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)</a:t>
                      </a:r>
                      <a:endParaRPr lang="it-IT" sz="14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 smtClean="0"/>
                        <a:t>Enc</a:t>
                      </a:r>
                      <a:r>
                        <a:rPr lang="it-IT" sz="1200" b="1" dirty="0" smtClean="0"/>
                        <a:t>(K</a:t>
                      </a:r>
                      <a:r>
                        <a:rPr lang="it-IT" sz="1200" b="1" baseline="-25000" dirty="0" smtClean="0"/>
                        <a:t>4,0 </a:t>
                      </a:r>
                      <a:r>
                        <a:rPr lang="it-IT" sz="1200" b="1" baseline="0" dirty="0" smtClean="0"/>
                        <a:t>,</a:t>
                      </a:r>
                      <a:r>
                        <a:rPr lang="it-IT" sz="1200" b="1" baseline="0" dirty="0" err="1" smtClean="0"/>
                        <a:t>Enc</a:t>
                      </a:r>
                      <a:r>
                        <a:rPr lang="it-IT" sz="1200" b="1" baseline="0" dirty="0" smtClean="0"/>
                        <a:t>(K</a:t>
                      </a:r>
                      <a:r>
                        <a:rPr lang="it-IT" sz="1200" b="1" baseline="-25000" dirty="0" smtClean="0"/>
                        <a:t>5,1</a:t>
                      </a:r>
                      <a:r>
                        <a:rPr lang="it-IT" sz="1200" b="1" baseline="0" dirty="0" smtClean="0"/>
                        <a:t>, K</a:t>
                      </a:r>
                      <a:r>
                        <a:rPr lang="it-IT" sz="1200" b="1" baseline="-25000" dirty="0" smtClean="0"/>
                        <a:t>6,1</a:t>
                      </a:r>
                      <a:r>
                        <a:rPr lang="it-IT" sz="1200" b="1" baseline="0" dirty="0" smtClean="0"/>
                        <a:t>) 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 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it-IT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kumimoji="0" lang="it-IT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)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9" name="Connettore 2 28"/>
          <p:cNvCxnSpPr/>
          <p:nvPr/>
        </p:nvCxnSpPr>
        <p:spPr>
          <a:xfrm>
            <a:off x="5432685" y="4267200"/>
            <a:ext cx="358515" cy="158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76200" y="1219200"/>
            <a:ext cx="4267200" cy="3436690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  <a:ln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4343400" y="1219200"/>
            <a:ext cx="4648200" cy="4648200"/>
          </a:xfrm>
          <a:prstGeom prst="rect">
            <a:avLst/>
          </a:prstGeom>
          <a:solidFill>
            <a:schemeClr val="accent5">
              <a:lumMod val="20000"/>
              <a:lumOff val="80000"/>
              <a:alpha val="89000"/>
            </a:schemeClr>
          </a:solidFill>
          <a:ln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2819401" y="482024"/>
            <a:ext cx="35084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Circuit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evaluation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2202160" y="4953000"/>
            <a:ext cx="84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=  </a:t>
            </a:r>
            <a:r>
              <a:rPr lang="it-IT" b="1" dirty="0" err="1" smtClean="0">
                <a:solidFill>
                  <a:srgbClr val="800000"/>
                </a:solidFill>
              </a:rPr>
              <a:t>0</a:t>
            </a:r>
            <a:endParaRPr lang="it-IT" b="1" dirty="0">
              <a:solidFill>
                <a:srgbClr val="80000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52400" y="5334000"/>
            <a:ext cx="3699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 the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map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circuit-output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 key,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value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</a:p>
          <a:p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 public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723811" y="6248400"/>
            <a:ext cx="781058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Comic Sans MS"/>
                <a:cs typeface="Comic Sans MS"/>
              </a:rPr>
              <a:t>The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  <a:latin typeface="Comic Sans MS"/>
                <a:cs typeface="Comic Sans MS"/>
              </a:rPr>
              <a:t>evalution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  <a:latin typeface="Comic Sans MS"/>
                <a:cs typeface="Comic Sans MS"/>
              </a:rPr>
              <a:t>does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  <a:latin typeface="Comic Sans MS"/>
                <a:cs typeface="Comic Sans MS"/>
              </a:rPr>
              <a:t>not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  <a:latin typeface="Comic Sans MS"/>
                <a:cs typeface="Comic Sans MS"/>
              </a:rPr>
              <a:t>release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  <a:latin typeface="Comic Sans MS"/>
                <a:cs typeface="Comic Sans MS"/>
              </a:rPr>
              <a:t>any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Comic Sans MS"/>
                <a:cs typeface="Comic Sans MS"/>
              </a:rPr>
              <a:t> information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  <a:latin typeface="Comic Sans MS"/>
                <a:cs typeface="Comic Sans MS"/>
              </a:rPr>
              <a:t>about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Comic Sans MS"/>
                <a:cs typeface="Comic Sans MS"/>
              </a:rPr>
              <a:t> the input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  <a:latin typeface="Comic Sans MS"/>
                <a:cs typeface="Comic Sans MS"/>
              </a:rPr>
              <a:t>bits</a:t>
            </a:r>
            <a:endParaRPr lang="it-IT" b="1" dirty="0" smtClean="0">
              <a:solidFill>
                <a:schemeClr val="accent2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52134" y="914400"/>
            <a:ext cx="52267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</a:rPr>
              <a:t>Challenging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</a:rPr>
              <a:t>Research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Comic Sans MS"/>
              </a:rPr>
              <a:t> Task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33400" y="2052936"/>
            <a:ext cx="82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</a:rPr>
              <a:t>Design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</a:rPr>
              <a:t>of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</a:rPr>
              <a:t>secure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</a:rPr>
              <a:t>protocols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</a:rPr>
              <a:t>which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</a:rPr>
              <a:t> can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</a:rPr>
              <a:t>be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</a:rPr>
              <a:t>used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</a:rPr>
              <a:t>by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</a:rPr>
              <a:t>  people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Comic Sans M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27318" y="2990672"/>
            <a:ext cx="521168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/>
              <a:buChar char="•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 </a:t>
            </a:r>
            <a:r>
              <a:rPr lang="it-IT" sz="2400" i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without</a:t>
            </a:r>
            <a:r>
              <a:rPr lang="it-IT" sz="2400" i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the </a:t>
            </a:r>
            <a:r>
              <a:rPr lang="it-IT" sz="2400" i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aid</a:t>
            </a:r>
            <a:r>
              <a:rPr lang="it-IT" sz="2400" i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400" i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of</a:t>
            </a:r>
            <a:r>
              <a:rPr lang="it-IT" sz="2400" i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a computer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/>
              <a:buChar char="•"/>
            </a:pPr>
            <a:endParaRPr lang="it-IT" sz="2400" i="1" dirty="0" smtClean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Arial"/>
              <a:buChar char="•"/>
            </a:pPr>
            <a:r>
              <a:rPr lang="it-IT" sz="2400" i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 </a:t>
            </a:r>
            <a:r>
              <a:rPr lang="it-IT" sz="2400" i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without</a:t>
            </a:r>
            <a:r>
              <a:rPr lang="it-IT" sz="2400" i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400" i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cryptographic</a:t>
            </a:r>
            <a:r>
              <a:rPr lang="it-IT" sz="2400" i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400" i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knowledge</a:t>
            </a:r>
            <a:r>
              <a:rPr lang="it-IT" sz="2400" i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endParaRPr lang="it-IT" i="1" dirty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09600" y="4724400"/>
            <a:ext cx="8153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…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when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computers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are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not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available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or,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for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psycological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or social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reasons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, people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feel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uncomfortable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to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interact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or trust a computer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8" name="Immagine 7" descr="j03155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817676" cy="1296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61502" y="482024"/>
            <a:ext cx="62291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How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to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use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the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garbled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circuit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295400" y="1859101"/>
            <a:ext cx="685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Idea: Alice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constructs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the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garbled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circuit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. Bob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gets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it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, Alice’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s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keys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and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…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performs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the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computation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.</a:t>
            </a:r>
          </a:p>
          <a:p>
            <a:endParaRPr lang="it-IT" sz="2000" dirty="0" smtClean="0">
              <a:solidFill>
                <a:schemeClr val="accent1">
                  <a:lumMod val="50000"/>
                </a:schemeClr>
              </a:solidFill>
              <a:cs typeface="Comic Sans MS"/>
            </a:endParaRPr>
          </a:p>
          <a:p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But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…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what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about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Bob’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s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keys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?</a:t>
            </a:r>
          </a:p>
          <a:p>
            <a:endParaRPr lang="it-IT" sz="2000" dirty="0" smtClean="0">
              <a:solidFill>
                <a:schemeClr val="accent1">
                  <a:lumMod val="50000"/>
                </a:schemeClr>
              </a:solidFill>
              <a:cs typeface="Comic Sans MS"/>
            </a:endParaRPr>
          </a:p>
          <a:p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Bob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cannot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communicate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his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input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bits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…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(privacy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lost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!)</a:t>
            </a:r>
          </a:p>
          <a:p>
            <a:endParaRPr lang="it-IT" sz="2000" dirty="0" smtClean="0">
              <a:solidFill>
                <a:schemeClr val="accent1">
                  <a:lumMod val="50000"/>
                </a:schemeClr>
              </a:solidFill>
              <a:cs typeface="Comic Sans MS"/>
            </a:endParaRPr>
          </a:p>
          <a:p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Does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Alice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send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all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of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them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?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Too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much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…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Bob can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compute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		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C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(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x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,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y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)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for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all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possible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y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cs typeface="Comic Sans MS"/>
              </a:rPr>
              <a:t>.</a:t>
            </a:r>
          </a:p>
          <a:p>
            <a:endParaRPr lang="it-IT" sz="2000" dirty="0">
              <a:solidFill>
                <a:schemeClr val="accent1">
                  <a:lumMod val="50000"/>
                </a:schemeClr>
              </a:solidFill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43997" y="609600"/>
            <a:ext cx="37806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Oblivious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Transfer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78189" y="4775538"/>
            <a:ext cx="7380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Bob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</a:rPr>
              <a:t>gets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rgbClr val="800000"/>
                </a:solidFill>
              </a:rPr>
              <a:t>either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sz="2000" b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it-IT" sz="2000" b="1" baseline="-250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it-IT" sz="2000" b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b="1" dirty="0" smtClean="0">
                <a:solidFill>
                  <a:srgbClr val="800000"/>
                </a:solidFill>
              </a:rPr>
              <a:t>or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it-IT" sz="2000" b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it-IT" sz="2000" b="1" baseline="-250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it-IT" sz="2000" b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</a:rPr>
              <a:t>according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) and </a:t>
            </a:r>
            <a:r>
              <a:rPr lang="it-IT" sz="2000" b="1" dirty="0" smtClean="0">
                <a:solidFill>
                  <a:srgbClr val="800000"/>
                </a:solidFill>
              </a:rPr>
              <a:t>no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information on the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</a:rPr>
              <a:t>other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it-IT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Alice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</a:rPr>
              <a:t>does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rgbClr val="800000"/>
                </a:solidFill>
              </a:rPr>
              <a:t>not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</a:rPr>
              <a:t>know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</a:rPr>
              <a:t>which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secret Bob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</a:rPr>
              <a:t>has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</a:rPr>
              <a:t>obtained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it-IT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600200" y="2514600"/>
          <a:ext cx="6096000" cy="1651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800" dirty="0" smtClean="0"/>
                        <a:t>Alice</a:t>
                      </a:r>
                      <a:endParaRPr lang="it-IT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Bob</a:t>
                      </a:r>
                      <a:endParaRPr lang="it-IT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INPUT  </a:t>
                      </a:r>
                      <a:r>
                        <a:rPr lang="it-IT" sz="18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</a:t>
                      </a:r>
                      <a:r>
                        <a:rPr lang="it-IT" sz="1800" baseline="-25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</a:t>
                      </a:r>
                      <a:r>
                        <a:rPr lang="it-IT" sz="1800" baseline="-25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,0</a:t>
                      </a:r>
                      <a:r>
                        <a:rPr lang="it-IT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it-IT" sz="18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</a:t>
                      </a:r>
                      <a:r>
                        <a:rPr lang="it-IT" sz="1800" baseline="-25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</a:t>
                      </a:r>
                      <a:r>
                        <a:rPr lang="it-IT" sz="1800" baseline="-25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rgbClr val="25406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solidFill>
                            <a:srgbClr val="254061"/>
                          </a:solidFill>
                        </a:rPr>
                        <a:t>b</a:t>
                      </a:r>
                      <a:r>
                        <a:rPr lang="it-IT" sz="1800" baseline="0" dirty="0" smtClean="0">
                          <a:solidFill>
                            <a:srgbClr val="254061"/>
                          </a:solidFill>
                        </a:rPr>
                        <a:t> (bit </a:t>
                      </a:r>
                      <a:r>
                        <a:rPr lang="it-IT" sz="1800" baseline="0" dirty="0" err="1" smtClean="0">
                          <a:solidFill>
                            <a:srgbClr val="254061"/>
                          </a:solidFill>
                        </a:rPr>
                        <a:t>choice</a:t>
                      </a:r>
                      <a:r>
                        <a:rPr lang="it-IT" sz="1800" baseline="0" dirty="0" smtClean="0">
                          <a:solidFill>
                            <a:srgbClr val="254061"/>
                          </a:solidFill>
                        </a:rPr>
                        <a:t>)</a:t>
                      </a:r>
                      <a:endParaRPr lang="it-IT" sz="1800" dirty="0">
                        <a:solidFill>
                          <a:srgbClr val="25406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54061"/>
                          </a:solidFill>
                        </a:rPr>
                        <a:t>OUTPUT 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baseline="0" dirty="0" err="1" smtClean="0">
                          <a:solidFill>
                            <a:srgbClr val="254061"/>
                          </a:solidFill>
                        </a:rPr>
                        <a:t>nothing</a:t>
                      </a:r>
                      <a:endParaRPr lang="it-IT" sz="1800" dirty="0">
                        <a:solidFill>
                          <a:srgbClr val="25406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solidFill>
                            <a:srgbClr val="254061"/>
                          </a:solidFill>
                        </a:rPr>
                        <a:t>K</a:t>
                      </a:r>
                      <a:r>
                        <a:rPr lang="it-IT" sz="1800" baseline="-25000" dirty="0" err="1" smtClean="0">
                          <a:solidFill>
                            <a:srgbClr val="254061"/>
                          </a:solidFill>
                        </a:rPr>
                        <a:t>i</a:t>
                      </a:r>
                      <a:r>
                        <a:rPr lang="it-IT" sz="1800" baseline="-25000" dirty="0" smtClean="0">
                          <a:solidFill>
                            <a:srgbClr val="254061"/>
                          </a:solidFill>
                        </a:rPr>
                        <a:t>,</a:t>
                      </a:r>
                      <a:r>
                        <a:rPr lang="it-IT" sz="1800" baseline="-25000" dirty="0" err="1" smtClean="0">
                          <a:solidFill>
                            <a:srgbClr val="254061"/>
                          </a:solidFill>
                        </a:rPr>
                        <a:t>b</a:t>
                      </a:r>
                      <a:endParaRPr lang="it-IT" sz="1800" baseline="-25000" dirty="0">
                        <a:solidFill>
                          <a:srgbClr val="25406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143001" y="1371600"/>
            <a:ext cx="72205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632523"/>
                </a:solidFill>
              </a:rPr>
              <a:t>Bob </a:t>
            </a:r>
            <a:r>
              <a:rPr lang="it-IT" sz="2400" b="1" dirty="0" err="1" smtClean="0">
                <a:solidFill>
                  <a:srgbClr val="632523"/>
                </a:solidFill>
              </a:rPr>
              <a:t>secretly</a:t>
            </a:r>
            <a:r>
              <a:rPr lang="it-IT" b="1" dirty="0" smtClean="0">
                <a:solidFill>
                  <a:srgbClr val="632523"/>
                </a:solidFill>
              </a:rPr>
              <a:t> </a:t>
            </a:r>
            <a:r>
              <a:rPr lang="it-IT" b="1" dirty="0" err="1" smtClean="0">
                <a:solidFill>
                  <a:srgbClr val="632523"/>
                </a:solidFill>
              </a:rPr>
              <a:t>gets</a:t>
            </a:r>
            <a:r>
              <a:rPr lang="it-IT" b="1" dirty="0" smtClean="0">
                <a:solidFill>
                  <a:srgbClr val="632523"/>
                </a:solidFill>
              </a:rPr>
              <a:t> the </a:t>
            </a:r>
            <a:r>
              <a:rPr lang="it-IT" b="1" dirty="0" err="1" smtClean="0">
                <a:solidFill>
                  <a:srgbClr val="632523"/>
                </a:solidFill>
              </a:rPr>
              <a:t>keys</a:t>
            </a:r>
            <a:r>
              <a:rPr lang="it-IT" b="1" dirty="0" smtClean="0">
                <a:solidFill>
                  <a:srgbClr val="632523"/>
                </a:solidFill>
              </a:rPr>
              <a:t> </a:t>
            </a:r>
            <a:r>
              <a:rPr lang="it-IT" b="1" dirty="0" err="1" smtClean="0">
                <a:solidFill>
                  <a:srgbClr val="632523"/>
                </a:solidFill>
              </a:rPr>
              <a:t>for</a:t>
            </a:r>
            <a:r>
              <a:rPr lang="it-IT" b="1" dirty="0" smtClean="0">
                <a:solidFill>
                  <a:srgbClr val="632523"/>
                </a:solidFill>
              </a:rPr>
              <a:t> </a:t>
            </a:r>
            <a:r>
              <a:rPr lang="it-IT" b="1" dirty="0" err="1" smtClean="0">
                <a:solidFill>
                  <a:srgbClr val="632523"/>
                </a:solidFill>
              </a:rPr>
              <a:t>each</a:t>
            </a:r>
            <a:r>
              <a:rPr lang="it-IT" b="1" dirty="0" smtClean="0">
                <a:solidFill>
                  <a:srgbClr val="632523"/>
                </a:solidFill>
              </a:rPr>
              <a:t> </a:t>
            </a:r>
            <a:r>
              <a:rPr lang="it-IT" b="1" dirty="0" err="1" smtClean="0">
                <a:solidFill>
                  <a:srgbClr val="632523"/>
                </a:solidFill>
              </a:rPr>
              <a:t>of</a:t>
            </a:r>
            <a:r>
              <a:rPr lang="it-IT" b="1" dirty="0" smtClean="0">
                <a:solidFill>
                  <a:srgbClr val="632523"/>
                </a:solidFill>
              </a:rPr>
              <a:t> </a:t>
            </a:r>
            <a:r>
              <a:rPr lang="it-IT" b="1" dirty="0" err="1" smtClean="0">
                <a:solidFill>
                  <a:srgbClr val="632523"/>
                </a:solidFill>
              </a:rPr>
              <a:t>his</a:t>
            </a:r>
            <a:r>
              <a:rPr lang="it-IT" b="1" dirty="0" smtClean="0">
                <a:solidFill>
                  <a:srgbClr val="632523"/>
                </a:solidFill>
              </a:rPr>
              <a:t> input </a:t>
            </a:r>
            <a:r>
              <a:rPr lang="it-IT" b="1" dirty="0" err="1" smtClean="0">
                <a:solidFill>
                  <a:srgbClr val="632523"/>
                </a:solidFill>
              </a:rPr>
              <a:t>bits</a:t>
            </a:r>
            <a:r>
              <a:rPr lang="it-IT" b="1" dirty="0" smtClean="0">
                <a:solidFill>
                  <a:srgbClr val="632523"/>
                </a:solidFill>
              </a:rPr>
              <a:t> (and </a:t>
            </a:r>
            <a:r>
              <a:rPr lang="it-IT" b="1" dirty="0" err="1" smtClean="0">
                <a:solidFill>
                  <a:srgbClr val="632523"/>
                </a:solidFill>
              </a:rPr>
              <a:t>only</a:t>
            </a:r>
            <a:r>
              <a:rPr lang="it-IT" b="1" dirty="0" smtClean="0">
                <a:solidFill>
                  <a:srgbClr val="632523"/>
                </a:solidFill>
              </a:rPr>
              <a:t> </a:t>
            </a:r>
            <a:r>
              <a:rPr lang="it-IT" b="1" dirty="0" err="1" smtClean="0">
                <a:solidFill>
                  <a:srgbClr val="632523"/>
                </a:solidFill>
              </a:rPr>
              <a:t>for</a:t>
            </a:r>
            <a:r>
              <a:rPr lang="it-IT" b="1" dirty="0" smtClean="0">
                <a:solidFill>
                  <a:srgbClr val="632523"/>
                </a:solidFill>
              </a:rPr>
              <a:t> </a:t>
            </a:r>
            <a:r>
              <a:rPr lang="it-IT" b="1" dirty="0" err="1" smtClean="0">
                <a:solidFill>
                  <a:srgbClr val="632523"/>
                </a:solidFill>
              </a:rPr>
              <a:t>those</a:t>
            </a:r>
            <a:r>
              <a:rPr lang="it-IT" b="1" dirty="0" smtClean="0">
                <a:solidFill>
                  <a:srgbClr val="632523"/>
                </a:solidFill>
              </a:rPr>
              <a:t> </a:t>
            </a:r>
            <a:r>
              <a:rPr lang="it-IT" b="1" dirty="0" err="1" smtClean="0">
                <a:solidFill>
                  <a:srgbClr val="632523"/>
                </a:solidFill>
              </a:rPr>
              <a:t>bits</a:t>
            </a:r>
            <a:r>
              <a:rPr lang="it-IT" b="1" dirty="0" smtClean="0">
                <a:solidFill>
                  <a:srgbClr val="632523"/>
                </a:solidFill>
              </a:rPr>
              <a:t>)</a:t>
            </a:r>
            <a:endParaRPr lang="it-IT" b="1" dirty="0">
              <a:solidFill>
                <a:srgbClr val="6325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06156" y="838200"/>
            <a:ext cx="28422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Yao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’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s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Protocol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43000" y="1981200"/>
            <a:ext cx="7239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sz="2000" b="1" dirty="0" smtClean="0">
                <a:solidFill>
                  <a:srgbClr val="254061"/>
                </a:solidFill>
              </a:rPr>
              <a:t>  Alice </a:t>
            </a:r>
          </a:p>
          <a:p>
            <a:pPr lvl="1">
              <a:buFont typeface="Arial"/>
              <a:buChar char="•"/>
            </a:pPr>
            <a:r>
              <a:rPr lang="it-IT" sz="2000" b="1" dirty="0" smtClean="0">
                <a:solidFill>
                  <a:srgbClr val="254061"/>
                </a:solidFill>
              </a:rPr>
              <a:t>  </a:t>
            </a:r>
            <a:r>
              <a:rPr lang="it-IT" sz="2000" b="1" dirty="0" err="1" smtClean="0">
                <a:solidFill>
                  <a:srgbClr val="254061"/>
                </a:solidFill>
              </a:rPr>
              <a:t>constructs</a:t>
            </a:r>
            <a:r>
              <a:rPr lang="it-IT" sz="2000" b="1" dirty="0" smtClean="0">
                <a:solidFill>
                  <a:srgbClr val="254061"/>
                </a:solidFill>
              </a:rPr>
              <a:t> the </a:t>
            </a:r>
            <a:r>
              <a:rPr lang="it-IT" sz="2000" b="1" dirty="0" err="1" smtClean="0">
                <a:solidFill>
                  <a:srgbClr val="254061"/>
                </a:solidFill>
              </a:rPr>
              <a:t>garbled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circuit</a:t>
            </a:r>
            <a:endParaRPr lang="it-IT" sz="2000" b="1" dirty="0" smtClean="0">
              <a:solidFill>
                <a:srgbClr val="254061"/>
              </a:solidFill>
            </a:endParaRPr>
          </a:p>
          <a:p>
            <a:pPr lvl="1">
              <a:buFont typeface="Arial"/>
              <a:buChar char="•"/>
            </a:pPr>
            <a:endParaRPr lang="it-IT" sz="2000" b="1" dirty="0" smtClean="0">
              <a:solidFill>
                <a:srgbClr val="254061"/>
              </a:solidFill>
            </a:endParaRPr>
          </a:p>
          <a:p>
            <a:pPr lvl="1">
              <a:buFont typeface="Arial"/>
              <a:buChar char="•"/>
            </a:pPr>
            <a:r>
              <a:rPr lang="it-IT" sz="2000" b="1" dirty="0" smtClean="0">
                <a:solidFill>
                  <a:srgbClr val="254061"/>
                </a:solidFill>
              </a:rPr>
              <a:t>  </a:t>
            </a:r>
            <a:r>
              <a:rPr lang="it-IT" sz="2000" b="1" dirty="0" err="1" smtClean="0">
                <a:solidFill>
                  <a:srgbClr val="254061"/>
                </a:solidFill>
              </a:rPr>
              <a:t>sends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to</a:t>
            </a:r>
            <a:r>
              <a:rPr lang="it-IT" sz="2000" b="1" dirty="0" smtClean="0">
                <a:solidFill>
                  <a:srgbClr val="254061"/>
                </a:solidFill>
              </a:rPr>
              <a:t> Bob </a:t>
            </a:r>
          </a:p>
          <a:p>
            <a:pPr lvl="2">
              <a:buFont typeface="Arial"/>
              <a:buChar char="•"/>
            </a:pPr>
            <a:r>
              <a:rPr lang="it-IT" sz="2000" b="1" dirty="0" smtClean="0">
                <a:solidFill>
                  <a:srgbClr val="254061"/>
                </a:solidFill>
              </a:rPr>
              <a:t>  the </a:t>
            </a:r>
            <a:r>
              <a:rPr lang="it-IT" sz="2000" b="1" dirty="0" err="1" smtClean="0">
                <a:solidFill>
                  <a:srgbClr val="254061"/>
                </a:solidFill>
              </a:rPr>
              <a:t>garbled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circuit</a:t>
            </a:r>
            <a:r>
              <a:rPr lang="it-IT" sz="2000" b="1" dirty="0" smtClean="0">
                <a:solidFill>
                  <a:srgbClr val="254061"/>
                </a:solidFill>
              </a:rPr>
              <a:t> (</a:t>
            </a:r>
            <a:r>
              <a:rPr lang="it-IT" sz="2000" b="1" dirty="0" err="1" smtClean="0">
                <a:solidFill>
                  <a:srgbClr val="254061"/>
                </a:solidFill>
              </a:rPr>
              <a:t>tables</a:t>
            </a:r>
            <a:r>
              <a:rPr lang="it-IT" sz="2000" b="1" dirty="0" smtClean="0">
                <a:solidFill>
                  <a:srgbClr val="254061"/>
                </a:solidFill>
              </a:rPr>
              <a:t>) </a:t>
            </a:r>
          </a:p>
          <a:p>
            <a:pPr lvl="2">
              <a:buFont typeface="Arial"/>
              <a:buChar char="•"/>
            </a:pPr>
            <a:r>
              <a:rPr lang="it-IT" sz="2000" b="1" dirty="0" smtClean="0">
                <a:solidFill>
                  <a:srgbClr val="254061"/>
                </a:solidFill>
              </a:rPr>
              <a:t>  the </a:t>
            </a:r>
            <a:r>
              <a:rPr lang="it-IT" sz="2000" b="1" dirty="0" err="1" smtClean="0">
                <a:solidFill>
                  <a:srgbClr val="254061"/>
                </a:solidFill>
              </a:rPr>
              <a:t>keys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associated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to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632523"/>
                </a:solidFill>
              </a:rPr>
              <a:t>her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input-wire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bits</a:t>
            </a:r>
            <a:endParaRPr lang="it-IT" sz="2000" b="1" dirty="0" smtClean="0">
              <a:solidFill>
                <a:srgbClr val="254061"/>
              </a:solidFill>
            </a:endParaRPr>
          </a:p>
          <a:p>
            <a:pPr lvl="2">
              <a:buFont typeface="Arial"/>
              <a:buChar char="•"/>
            </a:pPr>
            <a:r>
              <a:rPr lang="it-IT" sz="2000" b="1" dirty="0" smtClean="0">
                <a:solidFill>
                  <a:srgbClr val="254061"/>
                </a:solidFill>
              </a:rPr>
              <a:t>  the </a:t>
            </a:r>
            <a:r>
              <a:rPr lang="it-IT" sz="2000" b="1" dirty="0" err="1" smtClean="0">
                <a:solidFill>
                  <a:srgbClr val="254061"/>
                </a:solidFill>
              </a:rPr>
              <a:t>correspondence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between</a:t>
            </a:r>
            <a:r>
              <a:rPr lang="it-IT" sz="2000" b="1" dirty="0" smtClean="0">
                <a:solidFill>
                  <a:srgbClr val="254061"/>
                </a:solidFill>
              </a:rPr>
              <a:t> the </a:t>
            </a:r>
            <a:r>
              <a:rPr lang="it-IT" sz="2000" b="1" dirty="0" err="1" smtClean="0">
                <a:solidFill>
                  <a:srgbClr val="254061"/>
                </a:solidFill>
              </a:rPr>
              <a:t>keys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associated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to</a:t>
            </a:r>
            <a:r>
              <a:rPr lang="it-IT" sz="2000" b="1" dirty="0" smtClean="0">
                <a:solidFill>
                  <a:srgbClr val="254061"/>
                </a:solidFill>
              </a:rPr>
              <a:t> the </a:t>
            </a:r>
            <a:r>
              <a:rPr lang="it-IT" sz="2000" b="1" dirty="0" err="1" smtClean="0">
                <a:solidFill>
                  <a:srgbClr val="254061"/>
                </a:solidFill>
              </a:rPr>
              <a:t>circuit-output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wires</a:t>
            </a:r>
            <a:r>
              <a:rPr lang="it-IT" sz="2000" b="1" dirty="0" smtClean="0">
                <a:solidFill>
                  <a:srgbClr val="254061"/>
                </a:solidFill>
              </a:rPr>
              <a:t> and the </a:t>
            </a:r>
            <a:r>
              <a:rPr lang="it-IT" sz="2000" b="1" dirty="0" err="1" smtClean="0">
                <a:solidFill>
                  <a:srgbClr val="254061"/>
                </a:solidFill>
              </a:rPr>
              <a:t>bits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</a:rPr>
              <a:t> and </a:t>
            </a:r>
            <a:r>
              <a:rPr lang="it-IT" sz="2000" b="1" dirty="0" err="1" smtClean="0">
                <a:solidFill>
                  <a:srgbClr val="254061"/>
                </a:solidFill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</a:rPr>
              <a:t>.</a:t>
            </a:r>
          </a:p>
          <a:p>
            <a:pPr lvl="2">
              <a:buFont typeface="Arial"/>
              <a:buChar char="•"/>
            </a:pPr>
            <a:endParaRPr lang="it-IT" sz="2000" b="1" dirty="0" smtClean="0">
              <a:solidFill>
                <a:srgbClr val="254061"/>
              </a:solidFill>
            </a:endParaRPr>
          </a:p>
          <a:p>
            <a:pPr lvl="1">
              <a:buFont typeface="Arial"/>
              <a:buChar char="•"/>
            </a:pPr>
            <a:r>
              <a:rPr lang="it-IT" sz="2000" b="1" dirty="0" smtClean="0">
                <a:solidFill>
                  <a:srgbClr val="254061"/>
                </a:solidFill>
              </a:rPr>
              <a:t>   </a:t>
            </a:r>
            <a:r>
              <a:rPr lang="it-IT" sz="2000" b="1" dirty="0" err="1" smtClean="0">
                <a:solidFill>
                  <a:srgbClr val="254061"/>
                </a:solidFill>
              </a:rPr>
              <a:t>run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with</a:t>
            </a:r>
            <a:r>
              <a:rPr lang="it-IT" sz="2000" b="1" dirty="0" smtClean="0">
                <a:solidFill>
                  <a:srgbClr val="254061"/>
                </a:solidFill>
              </a:rPr>
              <a:t> Bob </a:t>
            </a:r>
            <a:r>
              <a:rPr lang="it-IT" sz="2000" b="1" dirty="0" err="1" smtClean="0">
                <a:solidFill>
                  <a:srgbClr val="254061"/>
                </a:solidFill>
              </a:rPr>
              <a:t>n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instances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of</a:t>
            </a:r>
            <a:r>
              <a:rPr lang="it-IT" sz="2000" b="1" dirty="0" smtClean="0">
                <a:solidFill>
                  <a:srgbClr val="254061"/>
                </a:solidFill>
              </a:rPr>
              <a:t> the OT </a:t>
            </a:r>
            <a:r>
              <a:rPr lang="it-IT" sz="2000" b="1" dirty="0" err="1" smtClean="0">
                <a:solidFill>
                  <a:srgbClr val="254061"/>
                </a:solidFill>
              </a:rPr>
              <a:t>protocol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to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enable</a:t>
            </a:r>
            <a:r>
              <a:rPr lang="it-IT" sz="2000" b="1" dirty="0" smtClean="0">
                <a:solidFill>
                  <a:srgbClr val="254061"/>
                </a:solidFill>
              </a:rPr>
              <a:t> Bob </a:t>
            </a:r>
            <a:r>
              <a:rPr lang="it-IT" sz="2000" b="1" dirty="0" err="1" smtClean="0">
                <a:solidFill>
                  <a:srgbClr val="254061"/>
                </a:solidFill>
              </a:rPr>
              <a:t>to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recover</a:t>
            </a:r>
            <a:r>
              <a:rPr lang="it-IT" sz="2000" b="1" dirty="0" smtClean="0">
                <a:solidFill>
                  <a:srgbClr val="254061"/>
                </a:solidFill>
              </a:rPr>
              <a:t> the </a:t>
            </a:r>
            <a:r>
              <a:rPr lang="it-IT" sz="2000" b="1" dirty="0" err="1" smtClean="0">
                <a:solidFill>
                  <a:srgbClr val="254061"/>
                </a:solidFill>
              </a:rPr>
              <a:t>n</a:t>
            </a:r>
            <a:r>
              <a:rPr lang="it-IT" sz="2000" b="1" dirty="0" smtClean="0">
                <a:solidFill>
                  <a:srgbClr val="254061"/>
                </a:solidFill>
              </a:rPr>
              <a:t>  </a:t>
            </a:r>
            <a:r>
              <a:rPr lang="it-IT" sz="2000" b="1" dirty="0" err="1" smtClean="0">
                <a:solidFill>
                  <a:srgbClr val="254061"/>
                </a:solidFill>
              </a:rPr>
              <a:t>keys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associated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to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632523"/>
                </a:solidFill>
              </a:rPr>
              <a:t>his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input-wire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bits</a:t>
            </a:r>
            <a:endParaRPr lang="it-IT" sz="2000" b="1" dirty="0" smtClean="0">
              <a:solidFill>
                <a:srgbClr val="254061"/>
              </a:solidFill>
            </a:endParaRPr>
          </a:p>
          <a:p>
            <a:pPr>
              <a:buFont typeface="Arial"/>
              <a:buChar char="•"/>
            </a:pPr>
            <a:endParaRPr lang="it-IT" sz="2000" b="1" dirty="0" smtClean="0">
              <a:solidFill>
                <a:srgbClr val="254061"/>
              </a:solidFill>
            </a:endParaRPr>
          </a:p>
          <a:p>
            <a:pPr>
              <a:buFont typeface="Arial"/>
              <a:buChar char="•"/>
            </a:pPr>
            <a:r>
              <a:rPr lang="it-IT" sz="2000" b="1" dirty="0" smtClean="0">
                <a:solidFill>
                  <a:srgbClr val="254061"/>
                </a:solidFill>
              </a:rPr>
              <a:t>  Bob </a:t>
            </a:r>
            <a:r>
              <a:rPr lang="it-IT" sz="2000" b="1" dirty="0" err="1" smtClean="0">
                <a:solidFill>
                  <a:srgbClr val="254061"/>
                </a:solidFill>
              </a:rPr>
              <a:t>evaluates</a:t>
            </a:r>
            <a:r>
              <a:rPr lang="it-IT" sz="2000" b="1" dirty="0" smtClean="0">
                <a:solidFill>
                  <a:srgbClr val="254061"/>
                </a:solidFill>
              </a:rPr>
              <a:t> the </a:t>
            </a:r>
            <a:r>
              <a:rPr lang="it-IT" sz="2000" b="1" dirty="0" err="1" smtClean="0">
                <a:solidFill>
                  <a:srgbClr val="254061"/>
                </a:solidFill>
              </a:rPr>
              <a:t>circuit</a:t>
            </a:r>
            <a:r>
              <a:rPr lang="it-IT" sz="2000" b="1" dirty="0" smtClean="0">
                <a:solidFill>
                  <a:srgbClr val="254061"/>
                </a:solidFill>
              </a:rPr>
              <a:t> (and </a:t>
            </a:r>
            <a:r>
              <a:rPr lang="it-IT" sz="2000" b="1" dirty="0" err="1" smtClean="0">
                <a:solidFill>
                  <a:srgbClr val="254061"/>
                </a:solidFill>
              </a:rPr>
              <a:t>communicates</a:t>
            </a:r>
            <a:r>
              <a:rPr lang="it-IT" sz="2000" b="1" dirty="0" smtClean="0">
                <a:solidFill>
                  <a:srgbClr val="254061"/>
                </a:solidFill>
              </a:rPr>
              <a:t> the </a:t>
            </a:r>
            <a:r>
              <a:rPr lang="it-IT" sz="2000" b="1" dirty="0" err="1" smtClean="0">
                <a:solidFill>
                  <a:srgbClr val="254061"/>
                </a:solidFill>
              </a:rPr>
              <a:t>result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to</a:t>
            </a:r>
            <a:r>
              <a:rPr lang="it-IT" sz="2000" b="1" dirty="0" smtClean="0">
                <a:solidFill>
                  <a:srgbClr val="254061"/>
                </a:solidFill>
              </a:rPr>
              <a:t> Alice)</a:t>
            </a:r>
            <a:endParaRPr lang="it-IT" sz="2000" b="1" dirty="0">
              <a:solidFill>
                <a:srgbClr val="2540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14400" y="762000"/>
            <a:ext cx="75182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Kolesnikov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’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s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approach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: secret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sharing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14402" y="1905000"/>
            <a:ext cx="6630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Instead</a:t>
            </a:r>
            <a:r>
              <a:rPr lang="it-IT" sz="2000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of</a:t>
            </a:r>
            <a:r>
              <a:rPr lang="it-IT" sz="2000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using</a:t>
            </a:r>
            <a:r>
              <a:rPr lang="it-IT" sz="2000" dirty="0" smtClean="0">
                <a:solidFill>
                  <a:srgbClr val="254061"/>
                </a:solidFill>
                <a:latin typeface="Comic Sans MS"/>
                <a:cs typeface="Comic Sans MS"/>
              </a:rPr>
              <a:t> a </a:t>
            </a:r>
            <a:r>
              <a:rPr lang="it-IT" sz="2000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table</a:t>
            </a:r>
            <a:r>
              <a:rPr lang="it-IT" sz="2000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with</a:t>
            </a:r>
            <a:r>
              <a:rPr lang="it-IT" sz="2000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four</a:t>
            </a:r>
            <a:r>
              <a:rPr lang="it-IT" sz="2000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double</a:t>
            </a:r>
            <a:r>
              <a:rPr lang="it-IT" sz="2000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encryptions</a:t>
            </a:r>
            <a:r>
              <a:rPr lang="it-IT" sz="2000" dirty="0" smtClean="0">
                <a:solidFill>
                  <a:srgbClr val="254061"/>
                </a:solidFill>
                <a:latin typeface="Comic Sans MS"/>
                <a:cs typeface="Comic Sans MS"/>
              </a:rPr>
              <a:t>,</a:t>
            </a:r>
          </a:p>
          <a:p>
            <a:r>
              <a:rPr lang="it-IT" sz="2000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use</a:t>
            </a:r>
            <a:r>
              <a:rPr lang="it-IT" sz="2000" dirty="0" smtClean="0">
                <a:solidFill>
                  <a:srgbClr val="254061"/>
                </a:solidFill>
                <a:latin typeface="Comic Sans MS"/>
                <a:cs typeface="Comic Sans MS"/>
              </a:rPr>
              <a:t> secret </a:t>
            </a:r>
            <a:r>
              <a:rPr lang="it-IT" sz="2000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sharing</a:t>
            </a:r>
            <a:endParaRPr lang="it-IT" sz="2000" dirty="0">
              <a:solidFill>
                <a:srgbClr val="254061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3810000" y="2968752"/>
            <a:ext cx="1600200" cy="2441449"/>
            <a:chOff x="3352800" y="2974848"/>
            <a:chExt cx="609600" cy="1066800"/>
          </a:xfrm>
        </p:grpSpPr>
        <p:cxnSp>
          <p:nvCxnSpPr>
            <p:cNvPr id="5" name="Connettore 1 4"/>
            <p:cNvCxnSpPr/>
            <p:nvPr/>
          </p:nvCxnSpPr>
          <p:spPr>
            <a:xfrm rot="5400000">
              <a:off x="3658330" y="3201130"/>
              <a:ext cx="4541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1 5"/>
            <p:cNvCxnSpPr/>
            <p:nvPr/>
          </p:nvCxnSpPr>
          <p:spPr>
            <a:xfrm rot="5400000">
              <a:off x="3202718" y="3201130"/>
              <a:ext cx="4541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itardo 6"/>
            <p:cNvSpPr/>
            <p:nvPr/>
          </p:nvSpPr>
          <p:spPr>
            <a:xfrm rot="5400000">
              <a:off x="3351276" y="3430524"/>
              <a:ext cx="612648" cy="60960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3526836" y="3573555"/>
              <a:ext cx="261392" cy="201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/>
                <a:t>And</a:t>
              </a:r>
              <a:endParaRPr lang="it-IT" sz="2400" dirty="0"/>
            </a:p>
          </p:txBody>
        </p:sp>
      </p:grpSp>
      <p:cxnSp>
        <p:nvCxnSpPr>
          <p:cNvPr id="9" name="Connettore 1 8"/>
          <p:cNvCxnSpPr/>
          <p:nvPr/>
        </p:nvCxnSpPr>
        <p:spPr>
          <a:xfrm rot="5400000">
            <a:off x="4152503" y="5867003"/>
            <a:ext cx="914400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200402" y="2819400"/>
            <a:ext cx="574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lsh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0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00402" y="33644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lsh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410200" y="2819400"/>
            <a:ext cx="59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rsh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0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410202" y="3364467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rsh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028742" y="5848290"/>
            <a:ext cx="373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s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0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866942" y="586740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s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324600" y="4724401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254061"/>
                </a:solidFill>
              </a:rPr>
              <a:t>Each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combination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of</a:t>
            </a:r>
            <a:r>
              <a:rPr lang="it-IT" sz="2000" b="1" dirty="0" smtClean="0">
                <a:solidFill>
                  <a:srgbClr val="254061"/>
                </a:solidFill>
              </a:rPr>
              <a:t> the </a:t>
            </a:r>
            <a:r>
              <a:rPr lang="it-IT" sz="2000" b="1" dirty="0" err="1" smtClean="0">
                <a:solidFill>
                  <a:srgbClr val="254061"/>
                </a:solidFill>
              </a:rPr>
              <a:t>shares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gives</a:t>
            </a:r>
            <a:r>
              <a:rPr lang="it-IT" sz="2000" b="1" dirty="0" smtClean="0">
                <a:solidFill>
                  <a:srgbClr val="254061"/>
                </a:solidFill>
              </a:rPr>
              <a:t> s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</a:rPr>
              <a:t> or s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294650" y="1295400"/>
            <a:ext cx="6834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Asiacrypt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2005]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extending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the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ideas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Ishai&amp;Kushilevitz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[ICALP2002]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96397" y="762000"/>
            <a:ext cx="62245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Gate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>
                <a:solidFill>
                  <a:srgbClr val="17375E"/>
                </a:solidFill>
                <a:latin typeface="Comic Sans MS"/>
              </a:rPr>
              <a:t>E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quivalent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Secret </a:t>
            </a:r>
            <a:r>
              <a:rPr lang="it-IT" sz="3200" dirty="0" err="1">
                <a:solidFill>
                  <a:srgbClr val="17375E"/>
                </a:solidFill>
                <a:latin typeface="Comic Sans MS"/>
              </a:rPr>
              <a:t>S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haring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5085240" y="1600200"/>
            <a:ext cx="782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</a:rPr>
              <a:t>if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b=0</a:t>
            </a:r>
            <a:endParaRPr lang="it-IT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6914040" y="1600200"/>
            <a:ext cx="782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</a:rPr>
              <a:t>if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b=1</a:t>
            </a:r>
            <a:endParaRPr lang="it-IT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7" name="Gruppo 36"/>
          <p:cNvGrpSpPr/>
          <p:nvPr/>
        </p:nvGrpSpPr>
        <p:grpSpPr>
          <a:xfrm>
            <a:off x="2362201" y="2133600"/>
            <a:ext cx="6241661" cy="3505200"/>
            <a:chOff x="2362200" y="2133600"/>
            <a:chExt cx="6241661" cy="3505200"/>
          </a:xfrm>
        </p:grpSpPr>
        <p:grpSp>
          <p:nvGrpSpPr>
            <p:cNvPr id="3" name="Gruppo 2"/>
            <p:cNvGrpSpPr/>
            <p:nvPr/>
          </p:nvGrpSpPr>
          <p:grpSpPr>
            <a:xfrm>
              <a:off x="2971800" y="2282951"/>
              <a:ext cx="1600200" cy="2441449"/>
              <a:chOff x="3352800" y="2974848"/>
              <a:chExt cx="609600" cy="1066800"/>
            </a:xfrm>
          </p:grpSpPr>
          <p:cxnSp>
            <p:nvCxnSpPr>
              <p:cNvPr id="4" name="Connettore 1 3"/>
              <p:cNvCxnSpPr/>
              <p:nvPr/>
            </p:nvCxnSpPr>
            <p:spPr>
              <a:xfrm rot="5400000">
                <a:off x="3658330" y="3201130"/>
                <a:ext cx="4541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nettore 1 4"/>
              <p:cNvCxnSpPr/>
              <p:nvPr/>
            </p:nvCxnSpPr>
            <p:spPr>
              <a:xfrm rot="5400000">
                <a:off x="3202718" y="3201130"/>
                <a:ext cx="4541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itardo 5"/>
              <p:cNvSpPr/>
              <p:nvPr/>
            </p:nvSpPr>
            <p:spPr>
              <a:xfrm rot="5400000">
                <a:off x="3351276" y="3430524"/>
                <a:ext cx="612648" cy="609600"/>
              </a:xfrm>
              <a:prstGeom prst="flowChartDelay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3526836" y="3573555"/>
                <a:ext cx="261392" cy="201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 smtClean="0"/>
                  <a:t>And</a:t>
                </a:r>
                <a:endParaRPr lang="it-IT" sz="2400" dirty="0"/>
              </a:p>
            </p:txBody>
          </p:sp>
        </p:grpSp>
        <p:cxnSp>
          <p:nvCxnSpPr>
            <p:cNvPr id="8" name="Connettore 1 7"/>
            <p:cNvCxnSpPr/>
            <p:nvPr/>
          </p:nvCxnSpPr>
          <p:spPr>
            <a:xfrm rot="5400000">
              <a:off x="3314303" y="5181203"/>
              <a:ext cx="9144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>
              <a:off x="2362200" y="2133600"/>
              <a:ext cx="5533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solidFill>
                    <a:srgbClr val="254061"/>
                  </a:solidFill>
                </a:rPr>
                <a:t>bR</a:t>
              </a:r>
              <a:r>
                <a:rPr lang="it-IT" sz="2000" b="1" baseline="-25000" dirty="0" smtClean="0">
                  <a:solidFill>
                    <a:srgbClr val="254061"/>
                  </a:solidFill>
                </a:rPr>
                <a:t>0</a:t>
              </a:r>
              <a:endParaRPr lang="it-IT" sz="2000" b="1" baseline="-25000" dirty="0">
                <a:solidFill>
                  <a:srgbClr val="254061"/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362200" y="2678668"/>
              <a:ext cx="5565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solidFill>
                    <a:srgbClr val="254061"/>
                  </a:solidFill>
                </a:rPr>
                <a:t>bR</a:t>
              </a:r>
              <a:r>
                <a:rPr lang="it-IT" sz="2000" b="1" baseline="-25000" dirty="0" smtClean="0">
                  <a:solidFill>
                    <a:srgbClr val="254061"/>
                  </a:solidFill>
                </a:rPr>
                <a:t>1</a:t>
              </a:r>
              <a:endParaRPr lang="it-IT" sz="2000" b="1" baseline="-25000" dirty="0">
                <a:solidFill>
                  <a:srgbClr val="254061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4572000" y="2133600"/>
              <a:ext cx="16616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solidFill>
                    <a:srgbClr val="800000"/>
                  </a:solidFill>
                </a:rPr>
                <a:t>s</a:t>
              </a:r>
              <a:r>
                <a:rPr lang="it-IT" sz="2000" b="1" baseline="-25000" dirty="0" smtClean="0">
                  <a:solidFill>
                    <a:srgbClr val="800000"/>
                  </a:solidFill>
                </a:rPr>
                <a:t>0</a:t>
              </a:r>
              <a:r>
                <a:rPr lang="it-IT" sz="2000" b="1" dirty="0" smtClean="0">
                  <a:solidFill>
                    <a:srgbClr val="254061"/>
                  </a:solidFill>
                  <a:latin typeface="Wingdings"/>
                  <a:ea typeface="Wingdings"/>
                  <a:cs typeface="Wingdings"/>
                </a:rPr>
                <a:t></a:t>
              </a:r>
              <a:r>
                <a:rPr lang="it-IT" sz="2000" b="1" dirty="0" smtClean="0">
                  <a:solidFill>
                    <a:srgbClr val="254061"/>
                  </a:solidFill>
                  <a:latin typeface="+mj-lt"/>
                  <a:ea typeface="Wingdings"/>
                  <a:cs typeface="Wingdings"/>
                </a:rPr>
                <a:t>R</a:t>
              </a:r>
              <a:r>
                <a:rPr lang="it-IT" sz="2000" b="1" baseline="-25000" dirty="0" smtClean="0">
                  <a:solidFill>
                    <a:srgbClr val="254061"/>
                  </a:solidFill>
                  <a:latin typeface="+mj-lt"/>
                  <a:ea typeface="Wingdings"/>
                  <a:cs typeface="Wingdings"/>
                </a:rPr>
                <a:t>0</a:t>
              </a:r>
              <a:r>
                <a:rPr lang="it-IT" sz="2000" b="1" dirty="0" smtClean="0">
                  <a:solidFill>
                    <a:srgbClr val="254061"/>
                  </a:solidFill>
                  <a:latin typeface="+mj-lt"/>
                  <a:ea typeface="Wingdings"/>
                  <a:cs typeface="Wingdings"/>
                </a:rPr>
                <a:t> |</a:t>
              </a:r>
              <a:r>
                <a:rPr lang="it-IT" sz="2000" b="1" dirty="0" smtClean="0">
                  <a:solidFill>
                    <a:srgbClr val="800000"/>
                  </a:solidFill>
                </a:rPr>
                <a:t>s</a:t>
              </a:r>
              <a:r>
                <a:rPr lang="it-IT" sz="2000" b="1" baseline="-25000" dirty="0" smtClean="0">
                  <a:solidFill>
                    <a:srgbClr val="800000"/>
                  </a:solidFill>
                </a:rPr>
                <a:t>0</a:t>
              </a:r>
              <a:r>
                <a:rPr lang="it-IT" sz="2000" b="1" dirty="0" smtClean="0">
                  <a:solidFill>
                    <a:srgbClr val="254061"/>
                  </a:solidFill>
                  <a:latin typeface="Wingdings"/>
                  <a:ea typeface="Wingdings"/>
                  <a:cs typeface="Wingdings"/>
                </a:rPr>
                <a:t></a:t>
              </a:r>
              <a:r>
                <a:rPr lang="it-IT" sz="2000" b="1" dirty="0" smtClean="0">
                  <a:solidFill>
                    <a:srgbClr val="254061"/>
                  </a:solidFill>
                  <a:ea typeface="Wingdings"/>
                  <a:cs typeface="Wingdings"/>
                </a:rPr>
                <a:t>R</a:t>
              </a:r>
              <a:r>
                <a:rPr lang="it-IT" sz="2000" b="1" baseline="-25000" dirty="0" smtClean="0">
                  <a:solidFill>
                    <a:srgbClr val="254061"/>
                  </a:solidFill>
                  <a:ea typeface="Wingdings"/>
                  <a:cs typeface="Wingdings"/>
                </a:rPr>
                <a:t>1</a:t>
              </a:r>
              <a:endParaRPr lang="it-IT" sz="2000" b="1" dirty="0">
                <a:solidFill>
                  <a:srgbClr val="254061"/>
                </a:solidFill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190541" y="5162490"/>
              <a:ext cx="3736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solidFill>
                    <a:srgbClr val="800000"/>
                  </a:solidFill>
                </a:rPr>
                <a:t>s</a:t>
              </a:r>
              <a:r>
                <a:rPr lang="it-IT" sz="2000" b="1" baseline="-25000" dirty="0" smtClean="0">
                  <a:solidFill>
                    <a:srgbClr val="800000"/>
                  </a:solidFill>
                </a:rPr>
                <a:t>0</a:t>
              </a:r>
              <a:endParaRPr lang="it-IT" sz="2000" b="1" baseline="-25000" dirty="0">
                <a:solidFill>
                  <a:srgbClr val="800000"/>
                </a:solidFill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4028741" y="5181600"/>
              <a:ext cx="377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solidFill>
                    <a:srgbClr val="254061"/>
                  </a:solidFill>
                </a:rPr>
                <a:t>s</a:t>
              </a:r>
              <a:r>
                <a:rPr lang="it-IT" sz="2000" b="1" baseline="-25000" dirty="0" smtClean="0">
                  <a:solidFill>
                    <a:srgbClr val="254061"/>
                  </a:solidFill>
                </a:rPr>
                <a:t>1</a:t>
              </a:r>
              <a:endParaRPr lang="it-IT" sz="2000" b="1" baseline="-25000" dirty="0">
                <a:solidFill>
                  <a:srgbClr val="254061"/>
                </a:solidFill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4572000" y="2647890"/>
              <a:ext cx="16616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solidFill>
                    <a:srgbClr val="800000"/>
                  </a:solidFill>
                </a:rPr>
                <a:t>s</a:t>
              </a:r>
              <a:r>
                <a:rPr lang="it-IT" sz="2000" b="1" baseline="-25000" dirty="0" smtClean="0">
                  <a:solidFill>
                    <a:srgbClr val="800000"/>
                  </a:solidFill>
                </a:rPr>
                <a:t>0</a:t>
              </a:r>
              <a:r>
                <a:rPr lang="it-IT" sz="2000" b="1" dirty="0" smtClean="0">
                  <a:solidFill>
                    <a:srgbClr val="254061"/>
                  </a:solidFill>
                  <a:latin typeface="Wingdings"/>
                  <a:ea typeface="Wingdings"/>
                  <a:cs typeface="Wingdings"/>
                </a:rPr>
                <a:t></a:t>
              </a:r>
              <a:r>
                <a:rPr lang="it-IT" sz="2000" b="1" dirty="0" smtClean="0">
                  <a:solidFill>
                    <a:srgbClr val="254061"/>
                  </a:solidFill>
                  <a:latin typeface="+mj-lt"/>
                  <a:ea typeface="Wingdings"/>
                  <a:cs typeface="Wingdings"/>
                </a:rPr>
                <a:t>R</a:t>
              </a:r>
              <a:r>
                <a:rPr lang="it-IT" sz="2000" b="1" baseline="-25000" dirty="0" smtClean="0">
                  <a:solidFill>
                    <a:srgbClr val="254061"/>
                  </a:solidFill>
                  <a:latin typeface="+mj-lt"/>
                  <a:ea typeface="Wingdings"/>
                  <a:cs typeface="Wingdings"/>
                </a:rPr>
                <a:t>0</a:t>
              </a:r>
              <a:r>
                <a:rPr lang="it-IT" sz="2000" b="1" dirty="0" smtClean="0">
                  <a:solidFill>
                    <a:srgbClr val="254061"/>
                  </a:solidFill>
                  <a:latin typeface="+mj-lt"/>
                  <a:ea typeface="Wingdings"/>
                  <a:cs typeface="Wingdings"/>
                </a:rPr>
                <a:t> |</a:t>
              </a:r>
              <a:r>
                <a:rPr lang="it-IT" sz="2000" b="1" dirty="0" smtClean="0">
                  <a:solidFill>
                    <a:srgbClr val="254061"/>
                  </a:solidFill>
                </a:rPr>
                <a:t>s</a:t>
              </a:r>
              <a:r>
                <a:rPr lang="it-IT" sz="2000" b="1" baseline="-25000" dirty="0" smtClean="0">
                  <a:solidFill>
                    <a:srgbClr val="254061"/>
                  </a:solidFill>
                </a:rPr>
                <a:t>1</a:t>
              </a:r>
              <a:r>
                <a:rPr lang="it-IT" sz="2000" b="1" dirty="0" smtClean="0">
                  <a:solidFill>
                    <a:srgbClr val="254061"/>
                  </a:solidFill>
                  <a:latin typeface="Wingdings"/>
                  <a:ea typeface="Wingdings"/>
                  <a:cs typeface="Wingdings"/>
                </a:rPr>
                <a:t></a:t>
              </a:r>
              <a:r>
                <a:rPr lang="it-IT" sz="2000" b="1" dirty="0" smtClean="0">
                  <a:solidFill>
                    <a:srgbClr val="254061"/>
                  </a:solidFill>
                  <a:ea typeface="Wingdings"/>
                  <a:cs typeface="Wingdings"/>
                </a:rPr>
                <a:t>R</a:t>
              </a:r>
              <a:r>
                <a:rPr lang="it-IT" sz="2000" b="1" baseline="-25000" dirty="0" smtClean="0">
                  <a:solidFill>
                    <a:srgbClr val="254061"/>
                  </a:solidFill>
                  <a:ea typeface="Wingdings"/>
                  <a:cs typeface="Wingdings"/>
                </a:rPr>
                <a:t>1</a:t>
              </a:r>
              <a:endParaRPr lang="it-IT" sz="2000" b="1" dirty="0">
                <a:solidFill>
                  <a:srgbClr val="254061"/>
                </a:solidFill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6400800" y="2133600"/>
              <a:ext cx="16616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solidFill>
                    <a:srgbClr val="800000"/>
                  </a:solidFill>
                </a:rPr>
                <a:t>s</a:t>
              </a:r>
              <a:r>
                <a:rPr lang="it-IT" sz="2000" b="1" baseline="-25000" dirty="0" smtClean="0">
                  <a:solidFill>
                    <a:srgbClr val="800000"/>
                  </a:solidFill>
                </a:rPr>
                <a:t>0</a:t>
              </a:r>
              <a:r>
                <a:rPr lang="it-IT" sz="2000" b="1" dirty="0" smtClean="0">
                  <a:solidFill>
                    <a:srgbClr val="254061"/>
                  </a:solidFill>
                  <a:latin typeface="Wingdings"/>
                  <a:ea typeface="Wingdings"/>
                  <a:cs typeface="Wingdings"/>
                </a:rPr>
                <a:t></a:t>
              </a:r>
              <a:r>
                <a:rPr lang="it-IT" sz="2000" b="1" dirty="0" smtClean="0">
                  <a:solidFill>
                    <a:srgbClr val="254061"/>
                  </a:solidFill>
                  <a:latin typeface="+mj-lt"/>
                  <a:ea typeface="Wingdings"/>
                  <a:cs typeface="Wingdings"/>
                </a:rPr>
                <a:t>R</a:t>
              </a:r>
              <a:r>
                <a:rPr lang="it-IT" sz="2000" b="1" baseline="-25000" dirty="0" smtClean="0">
                  <a:solidFill>
                    <a:srgbClr val="254061"/>
                  </a:solidFill>
                  <a:latin typeface="+mj-lt"/>
                  <a:ea typeface="Wingdings"/>
                  <a:cs typeface="Wingdings"/>
                </a:rPr>
                <a:t>1</a:t>
              </a:r>
              <a:r>
                <a:rPr lang="it-IT" sz="2000" b="1" dirty="0" smtClean="0">
                  <a:solidFill>
                    <a:srgbClr val="254061"/>
                  </a:solidFill>
                  <a:latin typeface="+mj-lt"/>
                  <a:ea typeface="Wingdings"/>
                  <a:cs typeface="Wingdings"/>
                </a:rPr>
                <a:t> |</a:t>
              </a:r>
              <a:r>
                <a:rPr lang="it-IT" sz="2000" b="1" dirty="0" smtClean="0">
                  <a:solidFill>
                    <a:srgbClr val="800000"/>
                  </a:solidFill>
                </a:rPr>
                <a:t>s</a:t>
              </a:r>
              <a:r>
                <a:rPr lang="it-IT" sz="2000" b="1" baseline="-25000" dirty="0" smtClean="0">
                  <a:solidFill>
                    <a:srgbClr val="800000"/>
                  </a:solidFill>
                </a:rPr>
                <a:t>0</a:t>
              </a:r>
              <a:r>
                <a:rPr lang="it-IT" sz="2000" b="1" dirty="0" smtClean="0">
                  <a:solidFill>
                    <a:srgbClr val="254061"/>
                  </a:solidFill>
                  <a:latin typeface="Wingdings"/>
                  <a:ea typeface="Wingdings"/>
                  <a:cs typeface="Wingdings"/>
                </a:rPr>
                <a:t></a:t>
              </a:r>
              <a:r>
                <a:rPr lang="it-IT" sz="2000" b="1" dirty="0" smtClean="0">
                  <a:solidFill>
                    <a:srgbClr val="254061"/>
                  </a:solidFill>
                  <a:ea typeface="Wingdings"/>
                  <a:cs typeface="Wingdings"/>
                </a:rPr>
                <a:t>R</a:t>
              </a:r>
              <a:r>
                <a:rPr lang="it-IT" sz="2000" b="1" baseline="-25000" dirty="0" smtClean="0">
                  <a:solidFill>
                    <a:srgbClr val="254061"/>
                  </a:solidFill>
                  <a:ea typeface="Wingdings"/>
                  <a:cs typeface="Wingdings"/>
                </a:rPr>
                <a:t>0</a:t>
              </a:r>
              <a:endParaRPr lang="it-IT" sz="2000" b="1" dirty="0">
                <a:solidFill>
                  <a:srgbClr val="254061"/>
                </a:solidFill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6400800" y="2647890"/>
              <a:ext cx="16616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solidFill>
                    <a:srgbClr val="254061"/>
                  </a:solidFill>
                </a:rPr>
                <a:t>s</a:t>
              </a:r>
              <a:r>
                <a:rPr lang="it-IT" sz="2000" b="1" baseline="-25000" dirty="0" smtClean="0">
                  <a:solidFill>
                    <a:srgbClr val="254061"/>
                  </a:solidFill>
                </a:rPr>
                <a:t>1</a:t>
              </a:r>
              <a:r>
                <a:rPr lang="it-IT" sz="2000" b="1" dirty="0" smtClean="0">
                  <a:solidFill>
                    <a:srgbClr val="254061"/>
                  </a:solidFill>
                  <a:latin typeface="Wingdings"/>
                  <a:ea typeface="Wingdings"/>
                  <a:cs typeface="Wingdings"/>
                </a:rPr>
                <a:t></a:t>
              </a:r>
              <a:r>
                <a:rPr lang="it-IT" sz="2000" b="1" dirty="0" smtClean="0">
                  <a:solidFill>
                    <a:srgbClr val="254061"/>
                  </a:solidFill>
                  <a:latin typeface="+mj-lt"/>
                  <a:ea typeface="Wingdings"/>
                  <a:cs typeface="Wingdings"/>
                </a:rPr>
                <a:t>R</a:t>
              </a:r>
              <a:r>
                <a:rPr lang="it-IT" sz="2000" b="1" baseline="-25000" dirty="0" smtClean="0">
                  <a:solidFill>
                    <a:srgbClr val="254061"/>
                  </a:solidFill>
                  <a:latin typeface="+mj-lt"/>
                  <a:ea typeface="Wingdings"/>
                  <a:cs typeface="Wingdings"/>
                </a:rPr>
                <a:t>1</a:t>
              </a:r>
              <a:r>
                <a:rPr lang="it-IT" sz="2000" b="1" dirty="0" smtClean="0">
                  <a:solidFill>
                    <a:srgbClr val="254061"/>
                  </a:solidFill>
                  <a:latin typeface="+mj-lt"/>
                  <a:ea typeface="Wingdings"/>
                  <a:cs typeface="Wingdings"/>
                </a:rPr>
                <a:t> |</a:t>
              </a:r>
              <a:r>
                <a:rPr lang="it-IT" sz="2000" b="1" dirty="0" smtClean="0">
                  <a:solidFill>
                    <a:srgbClr val="800000"/>
                  </a:solidFill>
                </a:rPr>
                <a:t>s</a:t>
              </a:r>
              <a:r>
                <a:rPr lang="it-IT" sz="2000" b="1" baseline="-25000" dirty="0" smtClean="0">
                  <a:solidFill>
                    <a:srgbClr val="800000"/>
                  </a:solidFill>
                </a:rPr>
                <a:t>0</a:t>
              </a:r>
              <a:r>
                <a:rPr lang="it-IT" sz="2000" b="1" dirty="0" smtClean="0">
                  <a:solidFill>
                    <a:srgbClr val="254061"/>
                  </a:solidFill>
                  <a:latin typeface="Wingdings"/>
                  <a:ea typeface="Wingdings"/>
                  <a:cs typeface="Wingdings"/>
                </a:rPr>
                <a:t></a:t>
              </a:r>
              <a:r>
                <a:rPr lang="it-IT" sz="2000" b="1" dirty="0" smtClean="0">
                  <a:solidFill>
                    <a:srgbClr val="254061"/>
                  </a:solidFill>
                  <a:ea typeface="Wingdings"/>
                  <a:cs typeface="Wingdings"/>
                </a:rPr>
                <a:t>R</a:t>
              </a:r>
              <a:r>
                <a:rPr lang="it-IT" sz="2000" b="1" baseline="-25000" dirty="0" smtClean="0">
                  <a:solidFill>
                    <a:srgbClr val="254061"/>
                  </a:solidFill>
                  <a:ea typeface="Wingdings"/>
                  <a:cs typeface="Wingdings"/>
                </a:rPr>
                <a:t>0</a:t>
              </a:r>
              <a:endParaRPr lang="it-IT" sz="2000" b="1" dirty="0">
                <a:solidFill>
                  <a:srgbClr val="254061"/>
                </a:solidFill>
              </a:endParaRPr>
            </a:p>
          </p:txBody>
        </p:sp>
        <p:cxnSp>
          <p:nvCxnSpPr>
            <p:cNvPr id="19" name="Connettore 1 18"/>
            <p:cNvCxnSpPr/>
            <p:nvPr/>
          </p:nvCxnSpPr>
          <p:spPr>
            <a:xfrm>
              <a:off x="2513012" y="2744788"/>
              <a:ext cx="1588" cy="1588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/>
          </p:nvCxnSpPr>
          <p:spPr>
            <a:xfrm rot="5400000" flipH="1" flipV="1">
              <a:off x="2513012" y="2741612"/>
              <a:ext cx="158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rot="5400000" flipH="1" flipV="1">
              <a:off x="2513012" y="2667000"/>
              <a:ext cx="158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438400" y="2741612"/>
              <a:ext cx="76200" cy="1588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sellaDiTesto 35"/>
            <p:cNvSpPr txBox="1"/>
            <p:nvPr/>
          </p:nvSpPr>
          <p:spPr>
            <a:xfrm>
              <a:off x="6019800" y="4230469"/>
              <a:ext cx="25840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charset="2"/>
                <a:buChar char="¤"/>
              </a:pPr>
              <a:r>
                <a:rPr lang="it-IT" b="1" dirty="0" smtClean="0">
                  <a:solidFill>
                    <a:srgbClr val="254061"/>
                  </a:solidFill>
                  <a:ea typeface="Wingdings"/>
                  <a:cs typeface="Wingdings"/>
                </a:rPr>
                <a:t>     </a:t>
              </a:r>
              <a:r>
                <a:rPr lang="it-IT" b="1" dirty="0" err="1" smtClean="0">
                  <a:solidFill>
                    <a:srgbClr val="254061"/>
                  </a:solidFill>
                  <a:ea typeface="Wingdings"/>
                  <a:cs typeface="Wingdings"/>
                </a:rPr>
                <a:t>denotes</a:t>
              </a:r>
              <a:r>
                <a:rPr lang="it-IT" b="1" dirty="0" smtClean="0">
                  <a:solidFill>
                    <a:srgbClr val="254061"/>
                  </a:solidFill>
                  <a:ea typeface="Wingdings"/>
                  <a:cs typeface="Wingdings"/>
                </a:rPr>
                <a:t> </a:t>
              </a:r>
              <a:r>
                <a:rPr lang="it-IT" b="1" dirty="0" err="1" smtClean="0">
                  <a:solidFill>
                    <a:srgbClr val="254061"/>
                  </a:solidFill>
                  <a:ea typeface="Wingdings"/>
                  <a:cs typeface="Wingdings"/>
                </a:rPr>
                <a:t>xor</a:t>
              </a:r>
              <a:r>
                <a:rPr lang="it-IT" b="1" dirty="0" smtClean="0">
                  <a:solidFill>
                    <a:srgbClr val="254061"/>
                  </a:solidFill>
                  <a:ea typeface="Wingdings"/>
                  <a:cs typeface="Wingdings"/>
                </a:rPr>
                <a:t> </a:t>
              </a:r>
              <a:r>
                <a:rPr lang="it-IT" b="1" dirty="0" err="1" smtClean="0">
                  <a:solidFill>
                    <a:srgbClr val="254061"/>
                  </a:solidFill>
                  <a:ea typeface="Wingdings"/>
                  <a:cs typeface="Wingdings"/>
                </a:rPr>
                <a:t>bitwise</a:t>
              </a:r>
              <a:endParaRPr lang="it-IT" b="1" dirty="0" smtClean="0">
                <a:solidFill>
                  <a:srgbClr val="254061"/>
                </a:solidFill>
                <a:ea typeface="Wingdings"/>
                <a:cs typeface="Wingdings"/>
              </a:endParaRPr>
            </a:p>
            <a:p>
              <a:r>
                <a:rPr lang="it-IT" b="1" dirty="0" smtClean="0">
                  <a:solidFill>
                    <a:srgbClr val="254061"/>
                  </a:solidFill>
                  <a:ea typeface="Wingdings"/>
                  <a:cs typeface="Wingdings"/>
                </a:rPr>
                <a:t> s</a:t>
              </a:r>
              <a:r>
                <a:rPr lang="it-IT" b="1" baseline="-25000" dirty="0" smtClean="0">
                  <a:solidFill>
                    <a:srgbClr val="254061"/>
                  </a:solidFill>
                  <a:ea typeface="Wingdings"/>
                  <a:cs typeface="Wingdings"/>
                </a:rPr>
                <a:t>0</a:t>
              </a:r>
              <a:r>
                <a:rPr lang="it-IT" b="1" dirty="0" smtClean="0">
                  <a:solidFill>
                    <a:srgbClr val="254061"/>
                  </a:solidFill>
                  <a:ea typeface="Wingdings"/>
                  <a:cs typeface="Wingdings"/>
                </a:rPr>
                <a:t>,s</a:t>
              </a:r>
              <a:r>
                <a:rPr lang="it-IT" b="1" baseline="-25000" dirty="0" smtClean="0">
                  <a:solidFill>
                    <a:srgbClr val="254061"/>
                  </a:solidFill>
                  <a:ea typeface="Wingdings"/>
                  <a:cs typeface="Wingdings"/>
                </a:rPr>
                <a:t>1</a:t>
              </a:r>
              <a:r>
                <a:rPr lang="it-IT" b="1" dirty="0" smtClean="0">
                  <a:solidFill>
                    <a:srgbClr val="254061"/>
                  </a:solidFill>
                  <a:ea typeface="Wingdings"/>
                  <a:cs typeface="Wingdings"/>
                </a:rPr>
                <a:t>, R</a:t>
              </a:r>
              <a:r>
                <a:rPr lang="it-IT" b="1" baseline="-25000" dirty="0" smtClean="0">
                  <a:solidFill>
                    <a:srgbClr val="254061"/>
                  </a:solidFill>
                  <a:ea typeface="Wingdings"/>
                  <a:cs typeface="Wingdings"/>
                </a:rPr>
                <a:t>0</a:t>
              </a:r>
              <a:r>
                <a:rPr lang="it-IT" b="1" dirty="0" smtClean="0">
                  <a:solidFill>
                    <a:srgbClr val="254061"/>
                  </a:solidFill>
                  <a:ea typeface="Wingdings"/>
                  <a:cs typeface="Wingdings"/>
                </a:rPr>
                <a:t>, R</a:t>
              </a:r>
              <a:r>
                <a:rPr lang="it-IT" b="1" baseline="-25000" dirty="0" smtClean="0">
                  <a:solidFill>
                    <a:srgbClr val="254061"/>
                  </a:solidFill>
                  <a:ea typeface="Wingdings"/>
                  <a:cs typeface="Wingdings"/>
                </a:rPr>
                <a:t>1</a:t>
              </a:r>
              <a:r>
                <a:rPr lang="it-IT" b="1" dirty="0" smtClean="0">
                  <a:solidFill>
                    <a:srgbClr val="254061"/>
                  </a:solidFill>
                  <a:ea typeface="Wingdings"/>
                  <a:cs typeface="Wingdings"/>
                </a:rPr>
                <a:t> are </a:t>
              </a:r>
              <a:r>
                <a:rPr lang="it-IT" b="1" dirty="0" err="1" smtClean="0">
                  <a:solidFill>
                    <a:srgbClr val="254061"/>
                  </a:solidFill>
                  <a:ea typeface="Wingdings"/>
                  <a:cs typeface="Wingdings"/>
                </a:rPr>
                <a:t>bitstrings</a:t>
              </a:r>
              <a:endParaRPr lang="it-IT" b="1" dirty="0" smtClean="0">
                <a:solidFill>
                  <a:srgbClr val="254061"/>
                </a:solidFill>
                <a:ea typeface="Wingdings"/>
                <a:cs typeface="Wingdings"/>
              </a:endParaRPr>
            </a:p>
            <a:p>
              <a:r>
                <a:rPr lang="it-IT" b="1" dirty="0" smtClean="0">
                  <a:solidFill>
                    <a:srgbClr val="254061"/>
                  </a:solidFill>
                  <a:ea typeface="Wingdings"/>
                  <a:cs typeface="Wingdings"/>
                </a:rPr>
                <a:t> </a:t>
              </a:r>
              <a:r>
                <a:rPr lang="it-IT" b="1" dirty="0" err="1" smtClean="0">
                  <a:solidFill>
                    <a:srgbClr val="254061"/>
                  </a:solidFill>
                  <a:ea typeface="Wingdings"/>
                  <a:cs typeface="Wingdings"/>
                </a:rPr>
                <a:t>b</a:t>
              </a:r>
              <a:r>
                <a:rPr lang="it-IT" b="1" dirty="0" smtClean="0">
                  <a:solidFill>
                    <a:srgbClr val="254061"/>
                  </a:solidFill>
                  <a:ea typeface="Wingdings"/>
                  <a:cs typeface="Wingdings"/>
                </a:rPr>
                <a:t> </a:t>
              </a:r>
              <a:r>
                <a:rPr lang="it-IT" b="1" dirty="0" err="1" smtClean="0">
                  <a:solidFill>
                    <a:srgbClr val="254061"/>
                  </a:solidFill>
                  <a:ea typeface="Wingdings"/>
                  <a:cs typeface="Wingdings"/>
                </a:rPr>
                <a:t>is</a:t>
              </a:r>
              <a:r>
                <a:rPr lang="it-IT" b="1" dirty="0" smtClean="0">
                  <a:solidFill>
                    <a:srgbClr val="254061"/>
                  </a:solidFill>
                  <a:ea typeface="Wingdings"/>
                  <a:cs typeface="Wingdings"/>
                </a:rPr>
                <a:t> a single bit</a:t>
              </a:r>
              <a:endParaRPr lang="it-I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96397" y="762000"/>
            <a:ext cx="62245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Gate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>
                <a:solidFill>
                  <a:srgbClr val="17375E"/>
                </a:solidFill>
                <a:latin typeface="Comic Sans MS"/>
              </a:rPr>
              <a:t>E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quivalent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Secret </a:t>
            </a:r>
            <a:r>
              <a:rPr lang="it-IT" sz="3200" dirty="0" err="1">
                <a:solidFill>
                  <a:srgbClr val="17375E"/>
                </a:solidFill>
                <a:latin typeface="Comic Sans MS"/>
              </a:rPr>
              <a:t>S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haring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grpSp>
        <p:nvGrpSpPr>
          <p:cNvPr id="12" name="Gruppo 2"/>
          <p:cNvGrpSpPr/>
          <p:nvPr/>
        </p:nvGrpSpPr>
        <p:grpSpPr>
          <a:xfrm>
            <a:off x="2971800" y="2282951"/>
            <a:ext cx="1600200" cy="2441449"/>
            <a:chOff x="3352800" y="2974848"/>
            <a:chExt cx="609600" cy="1066800"/>
          </a:xfrm>
        </p:grpSpPr>
        <p:cxnSp>
          <p:nvCxnSpPr>
            <p:cNvPr id="4" name="Connettore 1 3"/>
            <p:cNvCxnSpPr/>
            <p:nvPr/>
          </p:nvCxnSpPr>
          <p:spPr>
            <a:xfrm rot="5400000">
              <a:off x="3658330" y="3201130"/>
              <a:ext cx="4541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1 4"/>
            <p:cNvCxnSpPr/>
            <p:nvPr/>
          </p:nvCxnSpPr>
          <p:spPr>
            <a:xfrm rot="5400000">
              <a:off x="3202718" y="3201130"/>
              <a:ext cx="4541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itardo 5"/>
            <p:cNvSpPr/>
            <p:nvPr/>
          </p:nvSpPr>
          <p:spPr>
            <a:xfrm rot="5400000">
              <a:off x="3351276" y="3430524"/>
              <a:ext cx="612648" cy="60960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526836" y="3573555"/>
              <a:ext cx="261392" cy="201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/>
                <a:t>And</a:t>
              </a:r>
              <a:endParaRPr lang="it-IT" sz="2400" dirty="0"/>
            </a:p>
          </p:txBody>
        </p:sp>
      </p:grpSp>
      <p:cxnSp>
        <p:nvCxnSpPr>
          <p:cNvPr id="8" name="Connettore 1 7"/>
          <p:cNvCxnSpPr/>
          <p:nvPr/>
        </p:nvCxnSpPr>
        <p:spPr>
          <a:xfrm rot="5400000">
            <a:off x="3314303" y="5181203"/>
            <a:ext cx="914400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362201" y="2133600"/>
            <a:ext cx="5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0R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0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362201" y="2678668"/>
            <a:ext cx="5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1R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72000" y="2133600"/>
            <a:ext cx="166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 |</a:t>
            </a:r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endParaRPr lang="it-IT" sz="2000" b="1" dirty="0">
              <a:solidFill>
                <a:srgbClr val="25406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190542" y="5162490"/>
            <a:ext cx="373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endParaRPr lang="it-IT" sz="2000" b="1" baseline="-25000" dirty="0">
              <a:solidFill>
                <a:srgbClr val="8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028742" y="518160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s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572000" y="2647890"/>
            <a:ext cx="166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 |</a:t>
            </a:r>
            <a:r>
              <a:rPr lang="it-IT" sz="2000" b="1" dirty="0" smtClean="0">
                <a:solidFill>
                  <a:srgbClr val="254061"/>
                </a:solidFill>
              </a:rPr>
              <a:t>s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endParaRPr lang="it-IT" sz="2000" b="1" dirty="0">
              <a:solidFill>
                <a:srgbClr val="254061"/>
              </a:solidFill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513013" y="2744789"/>
            <a:ext cx="1588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rot="5400000" flipH="1" flipV="1">
            <a:off x="2513013" y="2741613"/>
            <a:ext cx="15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rot="5400000" flipH="1" flipV="1">
            <a:off x="2513013" y="2667000"/>
            <a:ext cx="15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6019801" y="4230469"/>
            <a:ext cx="2584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¤"/>
            </a:pPr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     </a:t>
            </a:r>
            <a:r>
              <a:rPr lang="it-IT" b="1" dirty="0" err="1" smtClean="0">
                <a:solidFill>
                  <a:srgbClr val="254061"/>
                </a:solidFill>
                <a:ea typeface="Wingdings"/>
                <a:cs typeface="Wingdings"/>
              </a:rPr>
              <a:t>denotes</a:t>
            </a:r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  <a:ea typeface="Wingdings"/>
                <a:cs typeface="Wingdings"/>
              </a:rPr>
              <a:t>xor</a:t>
            </a:r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  <a:ea typeface="Wingdings"/>
                <a:cs typeface="Wingdings"/>
              </a:rPr>
              <a:t>bitwise</a:t>
            </a:r>
            <a:endParaRPr lang="it-IT" b="1" dirty="0" smtClean="0">
              <a:solidFill>
                <a:srgbClr val="254061"/>
              </a:solidFill>
              <a:ea typeface="Wingdings"/>
              <a:cs typeface="Wingdings"/>
            </a:endParaRPr>
          </a:p>
          <a:p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 s</a:t>
            </a:r>
            <a:r>
              <a:rPr lang="it-IT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0</a:t>
            </a:r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,s</a:t>
            </a:r>
            <a:r>
              <a:rPr lang="it-IT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, R</a:t>
            </a:r>
            <a:r>
              <a:rPr lang="it-IT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0</a:t>
            </a:r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, R</a:t>
            </a:r>
            <a:r>
              <a:rPr lang="it-IT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 are </a:t>
            </a:r>
            <a:r>
              <a:rPr lang="it-IT" b="1" dirty="0" err="1" smtClean="0">
                <a:solidFill>
                  <a:srgbClr val="254061"/>
                </a:solidFill>
                <a:ea typeface="Wingdings"/>
                <a:cs typeface="Wingdings"/>
              </a:rPr>
              <a:t>bitstrings</a:t>
            </a:r>
            <a:endParaRPr lang="it-IT" b="1" dirty="0" smtClean="0">
              <a:solidFill>
                <a:srgbClr val="254061"/>
              </a:solidFill>
              <a:ea typeface="Wingdings"/>
              <a:cs typeface="Wingdings"/>
            </a:endParaRPr>
          </a:p>
          <a:p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  <a:ea typeface="Wingdings"/>
                <a:cs typeface="Wingdings"/>
              </a:rPr>
              <a:t>b</a:t>
            </a:r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  <a:ea typeface="Wingdings"/>
                <a:cs typeface="Wingdings"/>
              </a:rPr>
              <a:t>is</a:t>
            </a:r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 a single bit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76400" y="457200"/>
            <a:ext cx="61720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Full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Protocol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: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Recursive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sharing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</a:p>
        </p:txBody>
      </p:sp>
      <p:sp>
        <p:nvSpPr>
          <p:cNvPr id="3" name="Ritardo 2"/>
          <p:cNvSpPr/>
          <p:nvPr/>
        </p:nvSpPr>
        <p:spPr>
          <a:xfrm rot="5400000">
            <a:off x="763616" y="3195828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4" name="Connettore 1 3"/>
          <p:cNvCxnSpPr/>
          <p:nvPr/>
        </p:nvCxnSpPr>
        <p:spPr>
          <a:xfrm rot="5400000">
            <a:off x="1072259" y="2969483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 rot="5400000">
            <a:off x="615059" y="2969483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rot="5400000">
            <a:off x="5410931" y="2969483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rot="5400000">
            <a:off x="4955319" y="2969483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rda 7"/>
          <p:cNvSpPr/>
          <p:nvPr/>
        </p:nvSpPr>
        <p:spPr>
          <a:xfrm rot="17564955">
            <a:off x="2945467" y="5286393"/>
            <a:ext cx="682128" cy="683968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>
            <a:stCxn id="11" idx="3"/>
          </p:cNvCxnSpPr>
          <p:nvPr/>
        </p:nvCxnSpPr>
        <p:spPr>
          <a:xfrm rot="5400000">
            <a:off x="4733160" y="4485452"/>
            <a:ext cx="135249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3" idx="3"/>
          </p:cNvCxnSpPr>
          <p:nvPr/>
        </p:nvCxnSpPr>
        <p:spPr>
          <a:xfrm rot="5400000">
            <a:off x="392171" y="4484721"/>
            <a:ext cx="135553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itardo 10"/>
          <p:cNvSpPr/>
          <p:nvPr/>
        </p:nvSpPr>
        <p:spPr>
          <a:xfrm rot="5400000">
            <a:off x="5103876" y="3198876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>
            <a:off x="1071528" y="5162492"/>
            <a:ext cx="2052672" cy="191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rot="5400000" flipH="1" flipV="1">
            <a:off x="3352404" y="5315288"/>
            <a:ext cx="3040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rot="5400000">
            <a:off x="3111803" y="619039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789550" y="3197352"/>
            <a:ext cx="5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And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154218" y="3197352"/>
            <a:ext cx="5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And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100221" y="5467290"/>
            <a:ext cx="417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Or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667001" y="6133980"/>
            <a:ext cx="373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endParaRPr lang="it-IT" sz="2000" b="1" baseline="-25000" dirty="0">
              <a:solidFill>
                <a:srgbClr val="800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505200" y="615309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s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381001" y="4084022"/>
            <a:ext cx="5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08000"/>
                </a:solidFill>
              </a:rPr>
              <a:t>0R</a:t>
            </a:r>
            <a:r>
              <a:rPr lang="it-IT" sz="2000" b="1" baseline="-25000" dirty="0" smtClean="0">
                <a:solidFill>
                  <a:srgbClr val="008000"/>
                </a:solidFill>
              </a:rPr>
              <a:t>0</a:t>
            </a:r>
            <a:endParaRPr lang="it-IT" sz="2000" b="1" baseline="-25000" dirty="0">
              <a:solidFill>
                <a:srgbClr val="00800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81001" y="4629090"/>
            <a:ext cx="5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1R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574177" y="4114800"/>
            <a:ext cx="166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008000"/>
                </a:solidFill>
                <a:latin typeface="+mj-lt"/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008000"/>
                </a:solidFill>
                <a:latin typeface="+mj-lt"/>
                <a:ea typeface="Wingdings"/>
                <a:cs typeface="Wingdings"/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 |</a:t>
            </a:r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endParaRPr lang="it-IT" sz="2000" b="1" dirty="0">
              <a:solidFill>
                <a:srgbClr val="254061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5574177" y="4629090"/>
            <a:ext cx="166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008000"/>
                </a:solidFill>
                <a:latin typeface="+mj-lt"/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008000"/>
                </a:solidFill>
                <a:latin typeface="+mj-lt"/>
                <a:ea typeface="Wingdings"/>
                <a:cs typeface="Wingdings"/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 |</a:t>
            </a:r>
            <a:r>
              <a:rPr lang="it-IT" sz="2000" b="1" dirty="0" smtClean="0">
                <a:solidFill>
                  <a:srgbClr val="254061"/>
                </a:solidFill>
              </a:rPr>
              <a:t>s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endParaRPr lang="it-IT" sz="2000" b="1" dirty="0">
              <a:solidFill>
                <a:srgbClr val="254061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228600" y="1828800"/>
            <a:ext cx="52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0T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0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228601" y="2373868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1T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1296571" y="190500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08000"/>
                </a:solidFill>
              </a:rPr>
              <a:t>0R</a:t>
            </a:r>
            <a:r>
              <a:rPr lang="it-IT" sz="2000" b="1" baseline="-25000" dirty="0" smtClean="0">
                <a:solidFill>
                  <a:srgbClr val="008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T</a:t>
            </a:r>
            <a:r>
              <a:rPr lang="it-IT" sz="2000" b="1" baseline="-25000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 |</a:t>
            </a:r>
            <a:r>
              <a:rPr lang="it-IT" sz="2000" b="1" dirty="0" smtClean="0">
                <a:solidFill>
                  <a:srgbClr val="008000"/>
                </a:solidFill>
              </a:rPr>
              <a:t>0R</a:t>
            </a:r>
            <a:r>
              <a:rPr lang="it-IT" sz="2000" b="1" baseline="-25000" dirty="0" smtClean="0">
                <a:solidFill>
                  <a:srgbClr val="008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T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endParaRPr lang="it-IT" sz="2000" b="1" dirty="0">
              <a:solidFill>
                <a:srgbClr val="254061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296571" y="241929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08000"/>
                </a:solidFill>
              </a:rPr>
              <a:t>0R</a:t>
            </a:r>
            <a:r>
              <a:rPr lang="it-IT" sz="2000" b="1" baseline="-25000" dirty="0" smtClean="0">
                <a:solidFill>
                  <a:srgbClr val="008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T</a:t>
            </a:r>
            <a:r>
              <a:rPr lang="it-IT" sz="2000" b="1" baseline="-25000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 |</a:t>
            </a:r>
            <a:r>
              <a:rPr lang="it-IT" sz="2000" b="1" dirty="0" smtClean="0">
                <a:solidFill>
                  <a:srgbClr val="254061"/>
                </a:solidFill>
              </a:rPr>
              <a:t>1R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T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endParaRPr lang="it-IT" sz="2000" b="1" dirty="0">
              <a:solidFill>
                <a:srgbClr val="254061"/>
              </a:solidFill>
            </a:endParaRPr>
          </a:p>
        </p:txBody>
      </p:sp>
      <p:cxnSp>
        <p:nvCxnSpPr>
          <p:cNvPr id="42" name="Connettore 1 41"/>
          <p:cNvCxnSpPr/>
          <p:nvPr/>
        </p:nvCxnSpPr>
        <p:spPr>
          <a:xfrm rot="10800000">
            <a:off x="4142183" y="2743200"/>
            <a:ext cx="103941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 rot="5400000" flipH="1" flipV="1">
            <a:off x="4142183" y="2743200"/>
            <a:ext cx="15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 rot="5400000">
            <a:off x="3981816" y="2581245"/>
            <a:ext cx="32391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3581401" y="1645622"/>
            <a:ext cx="552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1V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0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3581402" y="2190690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0V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4572001" y="1676400"/>
            <a:ext cx="4513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008000"/>
                </a:solidFill>
                <a:latin typeface="+mj-lt"/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008000"/>
                </a:solidFill>
                <a:latin typeface="+mj-lt"/>
                <a:ea typeface="Wingdings"/>
                <a:cs typeface="Wingdings"/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 |</a:t>
            </a:r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)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V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|</a:t>
            </a:r>
            <a:r>
              <a:rPr lang="it-IT" sz="2000" b="1" dirty="0" smtClean="0">
                <a:solidFill>
                  <a:srgbClr val="254061"/>
                </a:solidFill>
              </a:rPr>
              <a:t>(</a:t>
            </a:r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008000"/>
                </a:solidFill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008000"/>
                </a:solidFill>
                <a:ea typeface="Wingdings"/>
                <a:cs typeface="Wingdings"/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 |</a:t>
            </a:r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)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V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0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4572001" y="2133600"/>
            <a:ext cx="4513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(</a:t>
            </a:r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008000"/>
                </a:solidFill>
                <a:latin typeface="+mj-lt"/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008000"/>
                </a:solidFill>
                <a:latin typeface="+mj-lt"/>
                <a:ea typeface="Wingdings"/>
                <a:cs typeface="Wingdings"/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 |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it-IT" sz="2000" b="1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)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V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|</a:t>
            </a:r>
            <a:r>
              <a:rPr lang="it-IT" sz="2000" b="1" dirty="0" smtClean="0">
                <a:solidFill>
                  <a:srgbClr val="254061"/>
                </a:solidFill>
              </a:rPr>
              <a:t>(</a:t>
            </a:r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008000"/>
                </a:solidFill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008000"/>
                </a:solidFill>
                <a:ea typeface="Wingdings"/>
                <a:cs typeface="Wingdings"/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 |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it-IT" sz="2000" b="1" baseline="-25000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)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V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 </a:t>
            </a:r>
            <a:endParaRPr lang="it-IT" sz="2000" b="1" dirty="0">
              <a:solidFill>
                <a:srgbClr val="254061"/>
              </a:solidFill>
            </a:endParaRPr>
          </a:p>
        </p:txBody>
      </p:sp>
      <p:cxnSp>
        <p:nvCxnSpPr>
          <p:cNvPr id="56" name="Connettore 1 55"/>
          <p:cNvCxnSpPr/>
          <p:nvPr/>
        </p:nvCxnSpPr>
        <p:spPr>
          <a:xfrm rot="5400000" flipH="1" flipV="1">
            <a:off x="2972992" y="5332809"/>
            <a:ext cx="3040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>
            <a:off x="3505200" y="5162490"/>
            <a:ext cx="1900272" cy="191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3400" y="1730515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An </a:t>
            </a:r>
            <a:r>
              <a:rPr lang="it-IT" sz="2000" i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explicit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representation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(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garbled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circuit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)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is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not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needed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anymore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, the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circuit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is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000" i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implicitly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presents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in the </a:t>
            </a:r>
            <a:r>
              <a:rPr lang="it-IT" sz="20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input </a:t>
            </a:r>
            <a:r>
              <a:rPr lang="it-IT" sz="20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shares</a:t>
            </a:r>
            <a:endParaRPr lang="it-IT" sz="2000" b="1" dirty="0">
              <a:solidFill>
                <a:srgbClr val="17375E"/>
              </a:solidFill>
              <a:latin typeface="Comic Sans MS"/>
              <a:cs typeface="Comic Sans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00400" y="762000"/>
            <a:ext cx="27258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Observations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33401" y="5029200"/>
            <a:ext cx="611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Kolesnikov</a:t>
            </a:r>
            <a:r>
              <a:rPr lang="it-IT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uses</a:t>
            </a:r>
            <a:r>
              <a:rPr lang="it-IT" dirty="0" smtClean="0">
                <a:solidFill>
                  <a:srgbClr val="17375E"/>
                </a:solidFill>
                <a:latin typeface="Comic Sans MS"/>
                <a:cs typeface="Comic Sans MS"/>
              </a:rPr>
              <a:t> secret </a:t>
            </a:r>
            <a:r>
              <a:rPr lang="it-IT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sharing</a:t>
            </a:r>
            <a:r>
              <a:rPr lang="it-IT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for</a:t>
            </a:r>
            <a:r>
              <a:rPr lang="it-IT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b="1" i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optimization</a:t>
            </a:r>
            <a:r>
              <a:rPr lang="it-IT" b="1" i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b="1" i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issues</a:t>
            </a:r>
            <a:r>
              <a:rPr lang="it-IT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81000" y="3105090"/>
            <a:ext cx="52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0T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0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1001" y="3562290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1T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48971" y="310509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08000"/>
                </a:solidFill>
              </a:rPr>
              <a:t>0R</a:t>
            </a:r>
            <a:r>
              <a:rPr lang="it-IT" sz="2000" b="1" baseline="-25000" dirty="0" smtClean="0">
                <a:solidFill>
                  <a:srgbClr val="008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T</a:t>
            </a:r>
            <a:r>
              <a:rPr lang="it-IT" sz="2000" b="1" baseline="-25000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 |</a:t>
            </a:r>
            <a:r>
              <a:rPr lang="it-IT" sz="2000" b="1" dirty="0" smtClean="0">
                <a:solidFill>
                  <a:srgbClr val="008000"/>
                </a:solidFill>
              </a:rPr>
              <a:t>0R</a:t>
            </a:r>
            <a:r>
              <a:rPr lang="it-IT" sz="2000" b="1" baseline="-25000" dirty="0" smtClean="0">
                <a:solidFill>
                  <a:srgbClr val="008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T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endParaRPr lang="it-IT" sz="2000" b="1" dirty="0">
              <a:solidFill>
                <a:srgbClr val="25406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48971" y="356229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08000"/>
                </a:solidFill>
              </a:rPr>
              <a:t>0R</a:t>
            </a:r>
            <a:r>
              <a:rPr lang="it-IT" sz="2000" b="1" baseline="-25000" dirty="0" smtClean="0">
                <a:solidFill>
                  <a:srgbClr val="008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T</a:t>
            </a:r>
            <a:r>
              <a:rPr lang="it-IT" sz="2000" b="1" baseline="-25000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 |</a:t>
            </a:r>
            <a:r>
              <a:rPr lang="it-IT" sz="2000" b="1" dirty="0" smtClean="0">
                <a:solidFill>
                  <a:srgbClr val="254061"/>
                </a:solidFill>
              </a:rPr>
              <a:t>1R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T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endParaRPr lang="it-IT" sz="2000" b="1" dirty="0">
              <a:solidFill>
                <a:srgbClr val="25406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705241" y="3105090"/>
            <a:ext cx="552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1V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0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705241" y="3562290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0V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419601" y="3105090"/>
            <a:ext cx="4513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008000"/>
                </a:solidFill>
                <a:latin typeface="+mj-lt"/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008000"/>
                </a:solidFill>
                <a:latin typeface="+mj-lt"/>
                <a:ea typeface="Wingdings"/>
                <a:cs typeface="Wingdings"/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 |</a:t>
            </a:r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)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V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|</a:t>
            </a:r>
            <a:r>
              <a:rPr lang="it-IT" sz="2000" b="1" dirty="0" smtClean="0">
                <a:solidFill>
                  <a:srgbClr val="254061"/>
                </a:solidFill>
              </a:rPr>
              <a:t>(</a:t>
            </a:r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008000"/>
                </a:solidFill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008000"/>
                </a:solidFill>
                <a:ea typeface="Wingdings"/>
                <a:cs typeface="Wingdings"/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 |</a:t>
            </a:r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)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V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0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419601" y="3562290"/>
            <a:ext cx="4513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(</a:t>
            </a:r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008000"/>
                </a:solidFill>
                <a:latin typeface="+mj-lt"/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008000"/>
                </a:solidFill>
                <a:latin typeface="+mj-lt"/>
                <a:ea typeface="Wingdings"/>
                <a:cs typeface="Wingdings"/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 |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it-IT" sz="2000" b="1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)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V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|</a:t>
            </a:r>
            <a:r>
              <a:rPr lang="it-IT" sz="2000" b="1" dirty="0" smtClean="0">
                <a:solidFill>
                  <a:srgbClr val="254061"/>
                </a:solidFill>
              </a:rPr>
              <a:t>(</a:t>
            </a:r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008000"/>
                </a:solidFill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008000"/>
                </a:solidFill>
                <a:ea typeface="Wingdings"/>
                <a:cs typeface="Wingdings"/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 |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it-IT" sz="2000" b="1" baseline="-25000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)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V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 </a:t>
            </a:r>
            <a:endParaRPr lang="it-IT" sz="2000" b="1" dirty="0">
              <a:solidFill>
                <a:srgbClr val="2540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62000" y="2243079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…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but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a secret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sharing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scheme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can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be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realized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also</a:t>
            </a:r>
            <a:r>
              <a:rPr lang="it-IT" sz="20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through</a:t>
            </a:r>
            <a:r>
              <a:rPr lang="it-IT" sz="20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a </a:t>
            </a:r>
            <a:r>
              <a:rPr lang="it-IT" sz="20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physical</a:t>
            </a:r>
            <a:r>
              <a:rPr lang="it-IT" sz="20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process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which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</a:p>
          <a:p>
            <a:endParaRPr lang="it-IT" sz="2000" dirty="0" smtClean="0">
              <a:solidFill>
                <a:srgbClr val="17375E"/>
              </a:solidFill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  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represents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the secret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as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an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image</a:t>
            </a:r>
            <a:endParaRPr lang="it-IT" sz="2000" b="1" dirty="0" smtClean="0">
              <a:solidFill>
                <a:srgbClr val="17375E"/>
              </a:solidFill>
              <a:latin typeface="Comic Sans MS"/>
              <a:cs typeface="Comic Sans MS"/>
            </a:endParaRPr>
          </a:p>
          <a:p>
            <a:endParaRPr lang="it-IT" sz="2000" dirty="0" smtClean="0">
              <a:solidFill>
                <a:srgbClr val="17375E"/>
              </a:solidFill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  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prints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the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shares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on </a:t>
            </a:r>
            <a:r>
              <a:rPr lang="it-IT" sz="20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transparencies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and </a:t>
            </a:r>
          </a:p>
          <a:p>
            <a:pPr>
              <a:buFont typeface="Arial"/>
              <a:buChar char="•"/>
            </a:pPr>
            <a:endParaRPr lang="it-IT" sz="2000" dirty="0" smtClean="0">
              <a:solidFill>
                <a:srgbClr val="17375E"/>
              </a:solidFill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  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reconstructs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the secret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by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superposing</a:t>
            </a:r>
            <a:r>
              <a:rPr lang="it-IT" sz="20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the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transparencies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and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using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the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human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visual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system  </a:t>
            </a:r>
            <a:endParaRPr lang="it-IT" sz="2000" dirty="0">
              <a:solidFill>
                <a:srgbClr val="17375E"/>
              </a:solidFill>
              <a:latin typeface="Comic Sans MS"/>
              <a:cs typeface="Comic Sans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92049" y="762000"/>
            <a:ext cx="13618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Idea…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52600" y="3055204"/>
            <a:ext cx="5917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Visual</a:t>
            </a:r>
            <a:r>
              <a:rPr lang="it-IT" sz="48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48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Cryptography</a:t>
            </a:r>
            <a:endParaRPr lang="it-IT" sz="4800" dirty="0">
              <a:solidFill>
                <a:srgbClr val="17375E"/>
              </a:solidFill>
              <a:latin typeface="Comic Sans MS"/>
              <a:cs typeface="Comic Sans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335812" y="3943290"/>
            <a:ext cx="4929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[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Naor&amp;Shamir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1994,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Kafri&amp;Karen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  <a:cs typeface="Comic Sans MS"/>
              </a:rPr>
              <a:t> 1987]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06252" y="914400"/>
            <a:ext cx="29620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In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this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paper…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62000" y="2286000"/>
            <a:ext cx="740869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17375E"/>
                </a:solidFill>
              </a:rPr>
              <a:t>By</a:t>
            </a:r>
            <a:r>
              <a:rPr lang="it-IT" sz="2400" dirty="0" smtClean="0">
                <a:solidFill>
                  <a:srgbClr val="17375E"/>
                </a:solidFill>
              </a:rPr>
              <a:t> </a:t>
            </a:r>
            <a:r>
              <a:rPr lang="it-IT" sz="2400" dirty="0" err="1">
                <a:solidFill>
                  <a:srgbClr val="17375E"/>
                </a:solidFill>
              </a:rPr>
              <a:t>merging</a:t>
            </a:r>
            <a:r>
              <a:rPr lang="it-IT" sz="2400" dirty="0">
                <a:solidFill>
                  <a:srgbClr val="17375E"/>
                </a:solidFill>
              </a:rPr>
              <a:t> </a:t>
            </a:r>
            <a:r>
              <a:rPr lang="it-IT" sz="2400" dirty="0" err="1">
                <a:solidFill>
                  <a:srgbClr val="17375E"/>
                </a:solidFill>
              </a:rPr>
              <a:t>together</a:t>
            </a:r>
            <a:r>
              <a:rPr lang="it-IT" sz="2400" dirty="0">
                <a:solidFill>
                  <a:srgbClr val="17375E"/>
                </a:solidFill>
              </a:rPr>
              <a:t> in a </a:t>
            </a:r>
            <a:r>
              <a:rPr lang="it-IT" sz="2400" dirty="0" err="1">
                <a:solidFill>
                  <a:srgbClr val="17375E"/>
                </a:solidFill>
              </a:rPr>
              <a:t>suitable</a:t>
            </a:r>
            <a:r>
              <a:rPr lang="it-IT" sz="2400" dirty="0">
                <a:solidFill>
                  <a:srgbClr val="17375E"/>
                </a:solidFill>
              </a:rPr>
              <a:t> </a:t>
            </a:r>
            <a:r>
              <a:rPr lang="it-IT" sz="2400" dirty="0" smtClean="0">
                <a:solidFill>
                  <a:srgbClr val="17375E"/>
                </a:solidFill>
              </a:rPr>
              <a:t>way</a:t>
            </a:r>
          </a:p>
          <a:p>
            <a:endParaRPr lang="it-IT" sz="2400" dirty="0" smtClean="0">
              <a:solidFill>
                <a:srgbClr val="17375E"/>
              </a:solidFill>
            </a:endParaRPr>
          </a:p>
          <a:p>
            <a:pPr>
              <a:buFont typeface="Arial"/>
              <a:buChar char="•"/>
            </a:pPr>
            <a:r>
              <a:rPr lang="it-IT" sz="2400" dirty="0" smtClean="0">
                <a:solidFill>
                  <a:srgbClr val="17375E"/>
                </a:solidFill>
              </a:rPr>
              <a:t>  </a:t>
            </a:r>
            <a:r>
              <a:rPr lang="it-IT" sz="2400" dirty="0" err="1" smtClean="0">
                <a:solidFill>
                  <a:srgbClr val="17375E"/>
                </a:solidFill>
              </a:rPr>
              <a:t>Yao</a:t>
            </a:r>
            <a:r>
              <a:rPr lang="it-IT" sz="2400" dirty="0" smtClean="0">
                <a:solidFill>
                  <a:srgbClr val="17375E"/>
                </a:solidFill>
              </a:rPr>
              <a:t>’</a:t>
            </a:r>
            <a:r>
              <a:rPr lang="it-IT" sz="2400" dirty="0" err="1" smtClean="0">
                <a:solidFill>
                  <a:srgbClr val="17375E"/>
                </a:solidFill>
              </a:rPr>
              <a:t>s</a:t>
            </a:r>
            <a:r>
              <a:rPr lang="it-IT" sz="2400" dirty="0" smtClean="0">
                <a:solidFill>
                  <a:srgbClr val="17375E"/>
                </a:solidFill>
              </a:rPr>
              <a:t> </a:t>
            </a:r>
            <a:r>
              <a:rPr lang="it-IT" sz="2400" dirty="0" err="1">
                <a:solidFill>
                  <a:srgbClr val="17375E"/>
                </a:solidFill>
              </a:rPr>
              <a:t>garbled</a:t>
            </a:r>
            <a:r>
              <a:rPr lang="it-IT" sz="2400" dirty="0">
                <a:solidFill>
                  <a:srgbClr val="17375E"/>
                </a:solidFill>
              </a:rPr>
              <a:t> </a:t>
            </a:r>
            <a:r>
              <a:rPr lang="it-IT" sz="2400" dirty="0" err="1">
                <a:solidFill>
                  <a:srgbClr val="17375E"/>
                </a:solidFill>
              </a:rPr>
              <a:t>circuit</a:t>
            </a:r>
            <a:r>
              <a:rPr lang="it-IT" sz="2400" dirty="0">
                <a:solidFill>
                  <a:srgbClr val="17375E"/>
                </a:solidFill>
              </a:rPr>
              <a:t> </a:t>
            </a:r>
            <a:r>
              <a:rPr lang="it-IT" sz="2400" dirty="0" err="1" smtClean="0">
                <a:solidFill>
                  <a:srgbClr val="17375E"/>
                </a:solidFill>
              </a:rPr>
              <a:t>construction</a:t>
            </a:r>
            <a:r>
              <a:rPr lang="it-IT" sz="2400" dirty="0" smtClean="0">
                <a:solidFill>
                  <a:srgbClr val="17375E"/>
                </a:solidFill>
              </a:rPr>
              <a:t>  (‘80)</a:t>
            </a:r>
          </a:p>
          <a:p>
            <a:pPr>
              <a:buFont typeface="Arial"/>
              <a:buChar char="•"/>
            </a:pPr>
            <a:endParaRPr lang="it-IT" sz="2400" dirty="0" smtClean="0">
              <a:solidFill>
                <a:srgbClr val="17375E"/>
              </a:solidFill>
            </a:endParaRPr>
          </a:p>
          <a:p>
            <a:pPr>
              <a:buFont typeface="Arial"/>
              <a:buChar char="•"/>
            </a:pPr>
            <a:r>
              <a:rPr lang="it-IT" sz="2400" dirty="0" smtClean="0">
                <a:solidFill>
                  <a:srgbClr val="17375E"/>
                </a:solidFill>
              </a:rPr>
              <a:t>  </a:t>
            </a:r>
            <a:r>
              <a:rPr lang="it-IT" sz="2400" dirty="0" err="1" smtClean="0">
                <a:solidFill>
                  <a:srgbClr val="17375E"/>
                </a:solidFill>
              </a:rPr>
              <a:t>Naor</a:t>
            </a:r>
            <a:r>
              <a:rPr lang="it-IT" sz="2400" dirty="0" smtClean="0">
                <a:solidFill>
                  <a:srgbClr val="17375E"/>
                </a:solidFill>
              </a:rPr>
              <a:t> </a:t>
            </a:r>
            <a:r>
              <a:rPr lang="it-IT" sz="2400" dirty="0">
                <a:solidFill>
                  <a:srgbClr val="17375E"/>
                </a:solidFill>
              </a:rPr>
              <a:t>and </a:t>
            </a:r>
            <a:r>
              <a:rPr lang="it-IT" sz="2400" dirty="0" err="1">
                <a:solidFill>
                  <a:srgbClr val="17375E"/>
                </a:solidFill>
              </a:rPr>
              <a:t>Shamir</a:t>
            </a:r>
            <a:r>
              <a:rPr lang="it-IT" sz="2400" dirty="0">
                <a:solidFill>
                  <a:srgbClr val="17375E"/>
                </a:solidFill>
              </a:rPr>
              <a:t>’</a:t>
            </a:r>
            <a:r>
              <a:rPr lang="it-IT" sz="2400" dirty="0" err="1">
                <a:solidFill>
                  <a:srgbClr val="17375E"/>
                </a:solidFill>
              </a:rPr>
              <a:t>s</a:t>
            </a:r>
            <a:r>
              <a:rPr lang="it-IT" sz="2400" dirty="0">
                <a:solidFill>
                  <a:srgbClr val="17375E"/>
                </a:solidFill>
              </a:rPr>
              <a:t> </a:t>
            </a:r>
            <a:r>
              <a:rPr lang="it-IT" sz="2400" dirty="0" err="1">
                <a:solidFill>
                  <a:srgbClr val="17375E"/>
                </a:solidFill>
              </a:rPr>
              <a:t>visual</a:t>
            </a:r>
            <a:r>
              <a:rPr lang="it-IT" sz="2400" dirty="0">
                <a:solidFill>
                  <a:srgbClr val="17375E"/>
                </a:solidFill>
              </a:rPr>
              <a:t> </a:t>
            </a:r>
            <a:r>
              <a:rPr lang="it-IT" sz="2400" dirty="0" err="1" smtClean="0">
                <a:solidFill>
                  <a:srgbClr val="17375E"/>
                </a:solidFill>
              </a:rPr>
              <a:t>cryptography</a:t>
            </a:r>
            <a:r>
              <a:rPr lang="it-IT" sz="2400" dirty="0" smtClean="0">
                <a:solidFill>
                  <a:srgbClr val="17375E"/>
                </a:solidFill>
              </a:rPr>
              <a:t> (‘90)</a:t>
            </a:r>
          </a:p>
          <a:p>
            <a:endParaRPr lang="it-IT" sz="2400" dirty="0" smtClean="0">
              <a:solidFill>
                <a:srgbClr val="17375E"/>
              </a:solidFill>
            </a:endParaRPr>
          </a:p>
          <a:p>
            <a:r>
              <a:rPr lang="it-IT" sz="24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we</a:t>
            </a:r>
            <a:r>
              <a:rPr lang="it-IT" sz="2400" dirty="0" smtClean="0">
                <a:solidFill>
                  <a:srgbClr val="17375E"/>
                </a:solidFill>
                <a:latin typeface="Comic Sans MS"/>
                <a:cs typeface="Comic Sans MS"/>
              </a:rPr>
              <a:t> put </a:t>
            </a:r>
            <a:r>
              <a:rPr lang="it-IT" sz="24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forward</a:t>
            </a:r>
            <a:r>
              <a:rPr lang="it-IT" sz="24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a </a:t>
            </a:r>
            <a:r>
              <a:rPr lang="it-IT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novel</a:t>
            </a:r>
            <a:r>
              <a:rPr lang="it-IT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method</a:t>
            </a:r>
            <a:r>
              <a:rPr lang="it-IT" sz="24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4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for</a:t>
            </a:r>
            <a:r>
              <a:rPr lang="it-IT" sz="24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4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performing</a:t>
            </a:r>
            <a:r>
              <a:rPr lang="it-IT" sz="24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4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secure</a:t>
            </a:r>
            <a:r>
              <a:rPr lang="it-IT" sz="24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4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two-party</a:t>
            </a:r>
            <a:r>
              <a:rPr lang="it-IT" sz="24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4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computation</a:t>
            </a:r>
            <a:r>
              <a:rPr lang="it-IT" sz="24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4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through</a:t>
            </a:r>
            <a:r>
              <a:rPr lang="it-IT" sz="2400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smtClean="0">
                <a:solidFill>
                  <a:srgbClr val="17375E"/>
                </a:solidFill>
              </a:rPr>
              <a:t>a pure </a:t>
            </a:r>
            <a:r>
              <a:rPr lang="it-IT" sz="2400" b="1" dirty="0" err="1" smtClean="0">
                <a:solidFill>
                  <a:srgbClr val="17375E"/>
                </a:solidFill>
              </a:rPr>
              <a:t>physical</a:t>
            </a:r>
            <a:r>
              <a:rPr lang="it-IT" sz="2400" b="1" dirty="0" smtClean="0">
                <a:solidFill>
                  <a:srgbClr val="17375E"/>
                </a:solidFill>
              </a:rPr>
              <a:t> </a:t>
            </a:r>
            <a:r>
              <a:rPr lang="it-IT" sz="2400" b="1" dirty="0" err="1" smtClean="0">
                <a:solidFill>
                  <a:srgbClr val="17375E"/>
                </a:solidFill>
              </a:rPr>
              <a:t>process</a:t>
            </a:r>
            <a:r>
              <a:rPr lang="it-IT" sz="2400" b="1" dirty="0" smtClean="0">
                <a:solidFill>
                  <a:srgbClr val="17375E"/>
                </a:solidFill>
              </a:rPr>
              <a:t>.</a:t>
            </a:r>
            <a:endParaRPr lang="it-IT" sz="2400" b="1" dirty="0" smtClean="0">
              <a:solidFill>
                <a:srgbClr val="17375E"/>
              </a:solidFill>
              <a:latin typeface="Comic Sans MS"/>
              <a:cs typeface="Comic Sans MS"/>
            </a:endParaRPr>
          </a:p>
          <a:p>
            <a:endParaRPr lang="it-IT" sz="2400" dirty="0" smtClean="0">
              <a:solidFill>
                <a:srgbClr val="17375E"/>
              </a:solidFill>
            </a:endParaRPr>
          </a:p>
          <a:p>
            <a:endParaRPr lang="it-IT" sz="2400" dirty="0">
              <a:solidFill>
                <a:srgbClr val="17375E"/>
              </a:solidFill>
            </a:endParaRPr>
          </a:p>
        </p:txBody>
      </p:sp>
      <p:pic>
        <p:nvPicPr>
          <p:cNvPr id="6" name="Immagine 5" descr="j03210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828800" cy="130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43201" y="838200"/>
            <a:ext cx="40062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Visual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Cryptography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pic>
        <p:nvPicPr>
          <p:cNvPr id="4" name="Immagine 3" descr="secret-imag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68400" y="3208338"/>
            <a:ext cx="1574800" cy="1447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 descr="Share_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35400" y="2286000"/>
            <a:ext cx="1574800" cy="1447800"/>
          </a:xfrm>
          <a:prstGeom prst="rect">
            <a:avLst/>
          </a:prstGeom>
        </p:spPr>
      </p:pic>
      <p:pic>
        <p:nvPicPr>
          <p:cNvPr id="6" name="Immagine 5" descr="Share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835400" y="4648200"/>
            <a:ext cx="1574800" cy="1447800"/>
          </a:xfrm>
          <a:prstGeom prst="rect">
            <a:avLst/>
          </a:prstGeom>
        </p:spPr>
      </p:pic>
      <p:pic>
        <p:nvPicPr>
          <p:cNvPr id="7" name="Immagine 6" descr="Share_1+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749425" y="3200400"/>
            <a:ext cx="1574800" cy="14478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127864" y="1657290"/>
            <a:ext cx="1462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(2,2)-VCS</a:t>
            </a:r>
            <a:endParaRPr lang="it-IT" sz="2000" b="1" dirty="0">
              <a:solidFill>
                <a:srgbClr val="17375E"/>
              </a:solidFill>
              <a:latin typeface="Comic Sans MS"/>
              <a:cs typeface="Comic Sans M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64052" y="48006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secret </a:t>
            </a:r>
            <a:r>
              <a:rPr lang="it-IT" b="1" dirty="0" err="1" smtClean="0">
                <a:solidFill>
                  <a:srgbClr val="17375E"/>
                </a:solidFill>
              </a:rPr>
              <a:t>image</a:t>
            </a:r>
            <a:endParaRPr lang="it-IT" b="1" dirty="0" smtClean="0">
              <a:solidFill>
                <a:srgbClr val="17375E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149783" y="3733800"/>
            <a:ext cx="8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share </a:t>
            </a:r>
            <a:r>
              <a:rPr lang="it-IT" b="1" dirty="0" err="1">
                <a:solidFill>
                  <a:srgbClr val="17375E"/>
                </a:solidFill>
              </a:rPr>
              <a:t>1</a:t>
            </a:r>
            <a:endParaRPr lang="it-IT" b="1" dirty="0">
              <a:solidFill>
                <a:srgbClr val="17375E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191001" y="6172200"/>
            <a:ext cx="8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share </a:t>
            </a:r>
            <a:r>
              <a:rPr lang="it-IT" b="1" dirty="0" err="1" smtClean="0">
                <a:solidFill>
                  <a:srgbClr val="17375E"/>
                </a:solidFill>
              </a:rPr>
              <a:t>2</a:t>
            </a:r>
            <a:endParaRPr lang="it-IT" b="1" dirty="0">
              <a:solidFill>
                <a:srgbClr val="17375E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781801" y="4812268"/>
            <a:ext cx="1502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superposition</a:t>
            </a:r>
            <a:endParaRPr lang="it-IT" b="1" dirty="0">
              <a:solidFill>
                <a:srgbClr val="1737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4601" y="457200"/>
            <a:ext cx="43927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Probabilistic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Schemes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553627" y="1047690"/>
            <a:ext cx="205697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error</a:t>
            </a:r>
            <a:r>
              <a:rPr lang="it-IT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probability</a:t>
            </a:r>
            <a:endParaRPr lang="it-IT" b="1" dirty="0">
              <a:solidFill>
                <a:srgbClr val="17375E"/>
              </a:solidFill>
              <a:latin typeface="Comic Sans MS"/>
              <a:cs typeface="Comic Sans M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39053" y="2191175"/>
            <a:ext cx="394547" cy="41994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ttangolo 4"/>
          <p:cNvSpPr/>
          <p:nvPr/>
        </p:nvSpPr>
        <p:spPr>
          <a:xfrm>
            <a:off x="1739053" y="5029202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ttangolo 5"/>
          <p:cNvSpPr/>
          <p:nvPr/>
        </p:nvSpPr>
        <p:spPr>
          <a:xfrm>
            <a:off x="3456095" y="1905003"/>
            <a:ext cx="394547" cy="41994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ttangolo 6"/>
          <p:cNvSpPr/>
          <p:nvPr/>
        </p:nvSpPr>
        <p:spPr>
          <a:xfrm>
            <a:off x="3456095" y="2667000"/>
            <a:ext cx="394547" cy="41994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ttangolo 7"/>
          <p:cNvSpPr/>
          <p:nvPr/>
        </p:nvSpPr>
        <p:spPr>
          <a:xfrm>
            <a:off x="3442548" y="4800601"/>
            <a:ext cx="394547" cy="41994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ttangolo 8"/>
          <p:cNvSpPr/>
          <p:nvPr/>
        </p:nvSpPr>
        <p:spPr>
          <a:xfrm>
            <a:off x="3429001" y="5523653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ttangolo 9"/>
          <p:cNvSpPr/>
          <p:nvPr/>
        </p:nvSpPr>
        <p:spPr>
          <a:xfrm>
            <a:off x="5154507" y="1905002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ttangolo 10"/>
          <p:cNvSpPr/>
          <p:nvPr/>
        </p:nvSpPr>
        <p:spPr>
          <a:xfrm>
            <a:off x="5168053" y="2667000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ttangolo 11"/>
          <p:cNvSpPr/>
          <p:nvPr/>
        </p:nvSpPr>
        <p:spPr>
          <a:xfrm>
            <a:off x="5168053" y="4800600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ttangolo 12"/>
          <p:cNvSpPr/>
          <p:nvPr/>
        </p:nvSpPr>
        <p:spPr>
          <a:xfrm>
            <a:off x="5168053" y="5523653"/>
            <a:ext cx="394547" cy="41994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ttangolo 13"/>
          <p:cNvSpPr/>
          <p:nvPr/>
        </p:nvSpPr>
        <p:spPr>
          <a:xfrm>
            <a:off x="6781801" y="5523653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CasellaDiTesto 14"/>
          <p:cNvSpPr txBox="1"/>
          <p:nvPr/>
        </p:nvSpPr>
        <p:spPr>
          <a:xfrm>
            <a:off x="7709747" y="5574267"/>
            <a:ext cx="97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17375E"/>
                </a:solidFill>
              </a:rPr>
              <a:t>Prob</a:t>
            </a:r>
            <a:r>
              <a:rPr lang="it-IT" b="1" dirty="0" smtClean="0">
                <a:solidFill>
                  <a:srgbClr val="17375E"/>
                </a:solidFill>
              </a:rPr>
              <a:t> = </a:t>
            </a:r>
            <a:r>
              <a:rPr lang="it-IT" b="1" dirty="0" err="1" smtClean="0">
                <a:solidFill>
                  <a:srgbClr val="17375E"/>
                </a:solidFill>
              </a:rPr>
              <a:t>1</a:t>
            </a:r>
            <a:endParaRPr lang="it-IT" b="1" dirty="0">
              <a:solidFill>
                <a:srgbClr val="17375E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996853" y="2704253"/>
            <a:ext cx="394547" cy="41994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CasellaDiTesto 16"/>
          <p:cNvSpPr txBox="1"/>
          <p:nvPr/>
        </p:nvSpPr>
        <p:spPr>
          <a:xfrm>
            <a:off x="7664141" y="2754868"/>
            <a:ext cx="118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17375E"/>
                </a:solidFill>
              </a:rPr>
              <a:t>Prob</a:t>
            </a:r>
            <a:r>
              <a:rPr lang="it-IT" b="1" dirty="0" smtClean="0">
                <a:solidFill>
                  <a:srgbClr val="17375E"/>
                </a:solidFill>
              </a:rPr>
              <a:t> = </a:t>
            </a:r>
            <a:r>
              <a:rPr lang="it-IT" b="1" dirty="0" err="1" smtClean="0">
                <a:solidFill>
                  <a:srgbClr val="17375E"/>
                </a:solidFill>
              </a:rPr>
              <a:t>1</a:t>
            </a:r>
            <a:r>
              <a:rPr lang="it-IT" b="1" dirty="0" smtClean="0">
                <a:solidFill>
                  <a:srgbClr val="17375E"/>
                </a:solidFill>
              </a:rPr>
              <a:t>/</a:t>
            </a:r>
            <a:r>
              <a:rPr lang="it-IT" b="1" dirty="0" err="1" smtClean="0">
                <a:solidFill>
                  <a:srgbClr val="17375E"/>
                </a:solidFill>
              </a:rPr>
              <a:t>2</a:t>
            </a:r>
            <a:endParaRPr lang="it-IT" b="1" dirty="0">
              <a:solidFill>
                <a:srgbClr val="17375E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56277" y="2221468"/>
            <a:ext cx="126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secret pixel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438401" y="2678665"/>
            <a:ext cx="8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share </a:t>
            </a:r>
            <a:r>
              <a:rPr lang="it-IT" b="1" dirty="0" err="1" smtClean="0">
                <a:solidFill>
                  <a:srgbClr val="17375E"/>
                </a:solidFill>
              </a:rPr>
              <a:t>2</a:t>
            </a:r>
            <a:endParaRPr lang="it-IT" b="1" dirty="0">
              <a:solidFill>
                <a:srgbClr val="17375E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438401" y="1905000"/>
            <a:ext cx="8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share </a:t>
            </a:r>
            <a:r>
              <a:rPr lang="it-IT" b="1" dirty="0" err="1">
                <a:solidFill>
                  <a:srgbClr val="17375E"/>
                </a:solidFill>
              </a:rPr>
              <a:t>1</a:t>
            </a:r>
            <a:endParaRPr lang="it-IT" b="1" dirty="0">
              <a:solidFill>
                <a:srgbClr val="17375E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38401" y="5498067"/>
            <a:ext cx="8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share </a:t>
            </a:r>
            <a:r>
              <a:rPr lang="it-IT" b="1" dirty="0" err="1" smtClean="0">
                <a:solidFill>
                  <a:srgbClr val="17375E"/>
                </a:solidFill>
              </a:rPr>
              <a:t>2</a:t>
            </a:r>
            <a:endParaRPr lang="it-IT" b="1" dirty="0">
              <a:solidFill>
                <a:srgbClr val="17375E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438401" y="4839546"/>
            <a:ext cx="8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share </a:t>
            </a:r>
            <a:r>
              <a:rPr lang="it-IT" b="1" dirty="0" err="1">
                <a:solidFill>
                  <a:srgbClr val="17375E"/>
                </a:solidFill>
              </a:rPr>
              <a:t>1</a:t>
            </a:r>
            <a:endParaRPr lang="it-IT" b="1" dirty="0">
              <a:solidFill>
                <a:srgbClr val="17375E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81001" y="4991946"/>
            <a:ext cx="126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secret pixel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3505200" y="2297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+</a:t>
            </a:r>
            <a:endParaRPr lang="it-IT" b="1" dirty="0">
              <a:solidFill>
                <a:srgbClr val="17375E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3509918" y="51443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+</a:t>
            </a:r>
            <a:endParaRPr lang="it-IT" b="1" dirty="0">
              <a:solidFill>
                <a:srgbClr val="17375E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6225500" y="1764268"/>
            <a:ext cx="2569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superposition (</a:t>
            </a:r>
            <a:r>
              <a:rPr lang="it-IT" b="1" dirty="0" err="1" smtClean="0">
                <a:solidFill>
                  <a:srgbClr val="17375E"/>
                </a:solidFill>
              </a:rPr>
              <a:t>logical</a:t>
            </a:r>
            <a:r>
              <a:rPr lang="it-IT" b="1" dirty="0" smtClean="0">
                <a:solidFill>
                  <a:srgbClr val="17375E"/>
                </a:solidFill>
              </a:rPr>
              <a:t> or)</a:t>
            </a:r>
            <a:endParaRPr lang="it-IT" b="1" dirty="0">
              <a:solidFill>
                <a:srgbClr val="17375E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6248400" y="4659868"/>
            <a:ext cx="2569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superposition (</a:t>
            </a:r>
            <a:r>
              <a:rPr lang="it-IT" b="1" dirty="0" err="1" smtClean="0">
                <a:solidFill>
                  <a:srgbClr val="17375E"/>
                </a:solidFill>
              </a:rPr>
              <a:t>logical</a:t>
            </a:r>
            <a:r>
              <a:rPr lang="it-IT" b="1" dirty="0" smtClean="0">
                <a:solidFill>
                  <a:srgbClr val="17375E"/>
                </a:solidFill>
              </a:rPr>
              <a:t> or)</a:t>
            </a:r>
            <a:endParaRPr lang="it-IT" b="1" dirty="0">
              <a:solidFill>
                <a:srgbClr val="17375E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3276602" y="1066800"/>
            <a:ext cx="2333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choosing</a:t>
            </a:r>
            <a:r>
              <a:rPr lang="it-IT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at </a:t>
            </a:r>
            <a:r>
              <a:rPr lang="it-IT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random</a:t>
            </a:r>
            <a:endParaRPr lang="it-IT" b="1" dirty="0">
              <a:solidFill>
                <a:srgbClr val="17375E"/>
              </a:solidFill>
              <a:latin typeface="Comic Sans MS"/>
              <a:cs typeface="Comic Sans MS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5181600" y="2286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+</a:t>
            </a:r>
            <a:endParaRPr lang="it-IT" b="1" dirty="0">
              <a:solidFill>
                <a:srgbClr val="17375E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3456095" y="3429000"/>
            <a:ext cx="394547" cy="41994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ttangolo 30"/>
          <p:cNvSpPr/>
          <p:nvPr/>
        </p:nvSpPr>
        <p:spPr>
          <a:xfrm>
            <a:off x="5181600" y="3429000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0" name="Connettore 2 39"/>
          <p:cNvCxnSpPr/>
          <p:nvPr/>
        </p:nvCxnSpPr>
        <p:spPr>
          <a:xfrm rot="10800000" flipV="1">
            <a:off x="3657598" y="1447800"/>
            <a:ext cx="762002" cy="316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>
            <a:stCxn id="36" idx="2"/>
          </p:cNvCxnSpPr>
          <p:nvPr/>
        </p:nvCxnSpPr>
        <p:spPr>
          <a:xfrm rot="16200000" flipH="1">
            <a:off x="4648353" y="1231021"/>
            <a:ext cx="328136" cy="738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3381721" y="3278188"/>
            <a:ext cx="233327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3352800" y="4038600"/>
            <a:ext cx="2333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choosing</a:t>
            </a:r>
            <a:r>
              <a:rPr lang="it-IT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at </a:t>
            </a:r>
            <a:r>
              <a:rPr lang="it-IT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random</a:t>
            </a:r>
            <a:endParaRPr lang="it-IT" b="1" dirty="0">
              <a:solidFill>
                <a:srgbClr val="17375E"/>
              </a:solidFill>
              <a:latin typeface="Comic Sans MS"/>
              <a:cs typeface="Comic Sans MS"/>
            </a:endParaRPr>
          </a:p>
        </p:txBody>
      </p:sp>
      <p:cxnSp>
        <p:nvCxnSpPr>
          <p:cNvPr id="49" name="Connettore 2 48"/>
          <p:cNvCxnSpPr/>
          <p:nvPr/>
        </p:nvCxnSpPr>
        <p:spPr>
          <a:xfrm rot="10800000" flipV="1">
            <a:off x="3733796" y="4419600"/>
            <a:ext cx="762002" cy="316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>
            <a:stCxn id="48" idx="2"/>
          </p:cNvCxnSpPr>
          <p:nvPr/>
        </p:nvCxnSpPr>
        <p:spPr>
          <a:xfrm rot="16200000" flipH="1">
            <a:off x="4724551" y="4202821"/>
            <a:ext cx="328136" cy="738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5244253" y="5193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+</a:t>
            </a:r>
            <a:endParaRPr lang="it-IT" b="1" dirty="0">
              <a:solidFill>
                <a:srgbClr val="17375E"/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5168053" y="6285653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4" name="Connettore 1 53"/>
          <p:cNvCxnSpPr/>
          <p:nvPr/>
        </p:nvCxnSpPr>
        <p:spPr>
          <a:xfrm>
            <a:off x="3381721" y="6134841"/>
            <a:ext cx="233327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ttangolo 54"/>
          <p:cNvSpPr/>
          <p:nvPr/>
        </p:nvSpPr>
        <p:spPr>
          <a:xfrm>
            <a:off x="3429000" y="6285653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38402" y="381000"/>
            <a:ext cx="46267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Deterministic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Schemes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684865" y="2323253"/>
            <a:ext cx="394547" cy="41994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ttangolo 4"/>
          <p:cNvSpPr/>
          <p:nvPr/>
        </p:nvSpPr>
        <p:spPr>
          <a:xfrm>
            <a:off x="1600200" y="5130986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ttangolo 5"/>
          <p:cNvSpPr/>
          <p:nvPr/>
        </p:nvSpPr>
        <p:spPr>
          <a:xfrm>
            <a:off x="3401907" y="1905001"/>
            <a:ext cx="394547" cy="41994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ttangolo 6"/>
          <p:cNvSpPr/>
          <p:nvPr/>
        </p:nvSpPr>
        <p:spPr>
          <a:xfrm>
            <a:off x="3782907" y="1905002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ttangolo 7"/>
          <p:cNvSpPr/>
          <p:nvPr/>
        </p:nvSpPr>
        <p:spPr>
          <a:xfrm>
            <a:off x="3401907" y="2704253"/>
            <a:ext cx="394547" cy="41994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ttangolo 8"/>
          <p:cNvSpPr/>
          <p:nvPr/>
        </p:nvSpPr>
        <p:spPr>
          <a:xfrm>
            <a:off x="3796453" y="2704253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ttangolo 9"/>
          <p:cNvSpPr/>
          <p:nvPr/>
        </p:nvSpPr>
        <p:spPr>
          <a:xfrm>
            <a:off x="5535507" y="1905002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ttangolo 10"/>
          <p:cNvSpPr/>
          <p:nvPr/>
        </p:nvSpPr>
        <p:spPr>
          <a:xfrm>
            <a:off x="5930053" y="1905004"/>
            <a:ext cx="394547" cy="41994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ttangolo 11"/>
          <p:cNvSpPr/>
          <p:nvPr/>
        </p:nvSpPr>
        <p:spPr>
          <a:xfrm>
            <a:off x="5535507" y="2704251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ttangolo 12"/>
          <p:cNvSpPr/>
          <p:nvPr/>
        </p:nvSpPr>
        <p:spPr>
          <a:xfrm>
            <a:off x="5930053" y="2704253"/>
            <a:ext cx="394547" cy="41994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ttangolo 13"/>
          <p:cNvSpPr/>
          <p:nvPr/>
        </p:nvSpPr>
        <p:spPr>
          <a:xfrm>
            <a:off x="3442548" y="4902385"/>
            <a:ext cx="394547" cy="41994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ttangolo 14"/>
          <p:cNvSpPr/>
          <p:nvPr/>
        </p:nvSpPr>
        <p:spPr>
          <a:xfrm>
            <a:off x="3823548" y="4902386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ttangolo 15"/>
          <p:cNvSpPr/>
          <p:nvPr/>
        </p:nvSpPr>
        <p:spPr>
          <a:xfrm>
            <a:off x="3429001" y="5676051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ttangolo 16"/>
          <p:cNvSpPr/>
          <p:nvPr/>
        </p:nvSpPr>
        <p:spPr>
          <a:xfrm>
            <a:off x="3823548" y="5676053"/>
            <a:ext cx="394547" cy="41994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ttangolo 17"/>
          <p:cNvSpPr/>
          <p:nvPr/>
        </p:nvSpPr>
        <p:spPr>
          <a:xfrm>
            <a:off x="5638801" y="4902384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ttangolo 18"/>
          <p:cNvSpPr/>
          <p:nvPr/>
        </p:nvSpPr>
        <p:spPr>
          <a:xfrm>
            <a:off x="6033348" y="4902386"/>
            <a:ext cx="394547" cy="41994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ttangolo 19"/>
          <p:cNvSpPr/>
          <p:nvPr/>
        </p:nvSpPr>
        <p:spPr>
          <a:xfrm>
            <a:off x="5638801" y="5676053"/>
            <a:ext cx="394547" cy="41994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ttangolo 20"/>
          <p:cNvSpPr/>
          <p:nvPr/>
        </p:nvSpPr>
        <p:spPr>
          <a:xfrm>
            <a:off x="6033348" y="5676053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ttangolo 21"/>
          <p:cNvSpPr/>
          <p:nvPr/>
        </p:nvSpPr>
        <p:spPr>
          <a:xfrm>
            <a:off x="7627855" y="5676053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ttangolo 22"/>
          <p:cNvSpPr/>
          <p:nvPr/>
        </p:nvSpPr>
        <p:spPr>
          <a:xfrm>
            <a:off x="8022403" y="5676053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ttangolo 23"/>
          <p:cNvSpPr/>
          <p:nvPr/>
        </p:nvSpPr>
        <p:spPr>
          <a:xfrm>
            <a:off x="7606451" y="2350533"/>
            <a:ext cx="394547" cy="41994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ttangolo 24"/>
          <p:cNvSpPr/>
          <p:nvPr/>
        </p:nvSpPr>
        <p:spPr>
          <a:xfrm>
            <a:off x="7987451" y="2350534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CasellaDiTesto 25"/>
          <p:cNvSpPr txBox="1"/>
          <p:nvPr/>
        </p:nvSpPr>
        <p:spPr>
          <a:xfrm>
            <a:off x="7056861" y="990600"/>
            <a:ext cx="18585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pixel </a:t>
            </a:r>
            <a:r>
              <a:rPr lang="it-IT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expansion</a:t>
            </a:r>
            <a:endParaRPr lang="it-IT" b="1" dirty="0">
              <a:solidFill>
                <a:srgbClr val="17375E"/>
              </a:solidFill>
              <a:latin typeface="Comic Sans MS"/>
              <a:cs typeface="Comic Sans MS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02089" y="2353548"/>
            <a:ext cx="126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secret pixel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254151" y="5093732"/>
            <a:ext cx="126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secret pixel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7184203" y="1828800"/>
            <a:ext cx="1502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superposition</a:t>
            </a:r>
            <a:endParaRPr lang="it-IT" b="1" dirty="0">
              <a:solidFill>
                <a:srgbClr val="17375E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7260403" y="5040868"/>
            <a:ext cx="1502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superposition</a:t>
            </a:r>
            <a:endParaRPr lang="it-IT" b="1" dirty="0">
              <a:solidFill>
                <a:srgbClr val="17375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7619999" y="3149783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ttangolo 32"/>
          <p:cNvSpPr/>
          <p:nvPr/>
        </p:nvSpPr>
        <p:spPr>
          <a:xfrm>
            <a:off x="8014546" y="3149785"/>
            <a:ext cx="394547" cy="41994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CasellaDiTesto 33"/>
          <p:cNvSpPr txBox="1"/>
          <p:nvPr/>
        </p:nvSpPr>
        <p:spPr>
          <a:xfrm>
            <a:off x="2384213" y="2678667"/>
            <a:ext cx="8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share </a:t>
            </a:r>
            <a:r>
              <a:rPr lang="it-IT" b="1" dirty="0" err="1" smtClean="0">
                <a:solidFill>
                  <a:srgbClr val="17375E"/>
                </a:solidFill>
              </a:rPr>
              <a:t>2</a:t>
            </a:r>
            <a:endParaRPr lang="it-IT" b="1" dirty="0">
              <a:solidFill>
                <a:srgbClr val="17375E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2384213" y="1905000"/>
            <a:ext cx="8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share </a:t>
            </a:r>
            <a:r>
              <a:rPr lang="it-IT" b="1" dirty="0" err="1">
                <a:solidFill>
                  <a:srgbClr val="17375E"/>
                </a:solidFill>
              </a:rPr>
              <a:t>1</a:t>
            </a:r>
            <a:endParaRPr lang="it-IT" b="1" dirty="0">
              <a:solidFill>
                <a:srgbClr val="17375E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438401" y="5650467"/>
            <a:ext cx="8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share </a:t>
            </a:r>
            <a:r>
              <a:rPr lang="it-IT" b="1" dirty="0" err="1" smtClean="0">
                <a:solidFill>
                  <a:srgbClr val="17375E"/>
                </a:solidFill>
              </a:rPr>
              <a:t>2</a:t>
            </a:r>
            <a:endParaRPr lang="it-IT" b="1" dirty="0">
              <a:solidFill>
                <a:srgbClr val="17375E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2438401" y="4941332"/>
            <a:ext cx="8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share </a:t>
            </a:r>
            <a:r>
              <a:rPr lang="it-IT" b="1" dirty="0" err="1">
                <a:solidFill>
                  <a:srgbClr val="17375E"/>
                </a:solidFill>
              </a:rPr>
              <a:t>1</a:t>
            </a:r>
            <a:endParaRPr lang="it-IT" b="1" dirty="0">
              <a:solidFill>
                <a:srgbClr val="17375E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3657600" y="2297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+</a:t>
            </a:r>
            <a:endParaRPr lang="it-IT" b="1" dirty="0">
              <a:solidFill>
                <a:srgbClr val="17375E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3657600" y="52461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+</a:t>
            </a:r>
            <a:endParaRPr lang="it-IT" b="1" dirty="0">
              <a:solidFill>
                <a:srgbClr val="17375E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3686521" y="1131331"/>
            <a:ext cx="2333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choosing</a:t>
            </a:r>
            <a:r>
              <a:rPr lang="it-IT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at </a:t>
            </a:r>
            <a:r>
              <a:rPr lang="it-IT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random</a:t>
            </a:r>
            <a:endParaRPr lang="it-IT" b="1" dirty="0">
              <a:solidFill>
                <a:srgbClr val="17375E"/>
              </a:solidFill>
              <a:latin typeface="Comic Sans MS"/>
              <a:cs typeface="Comic Sans MS"/>
            </a:endParaRPr>
          </a:p>
        </p:txBody>
      </p:sp>
      <p:cxnSp>
        <p:nvCxnSpPr>
          <p:cNvPr id="42" name="Connettore 2 41"/>
          <p:cNvCxnSpPr/>
          <p:nvPr/>
        </p:nvCxnSpPr>
        <p:spPr>
          <a:xfrm rot="10800000" flipV="1">
            <a:off x="4067517" y="1512331"/>
            <a:ext cx="762002" cy="316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>
            <a:stCxn id="41" idx="2"/>
          </p:cNvCxnSpPr>
          <p:nvPr/>
        </p:nvCxnSpPr>
        <p:spPr>
          <a:xfrm rot="16200000" flipH="1">
            <a:off x="5058272" y="1295552"/>
            <a:ext cx="328136" cy="738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5795918" y="2286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+</a:t>
            </a:r>
            <a:endParaRPr lang="it-IT" b="1" dirty="0">
              <a:solidFill>
                <a:srgbClr val="17375E"/>
              </a:solidFill>
            </a:endParaRPr>
          </a:p>
        </p:txBody>
      </p:sp>
      <p:cxnSp>
        <p:nvCxnSpPr>
          <p:cNvPr id="46" name="Connettore 1 45"/>
          <p:cNvCxnSpPr/>
          <p:nvPr/>
        </p:nvCxnSpPr>
        <p:spPr>
          <a:xfrm>
            <a:off x="3352800" y="3390052"/>
            <a:ext cx="300678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ttangolo 46"/>
          <p:cNvSpPr/>
          <p:nvPr/>
        </p:nvSpPr>
        <p:spPr>
          <a:xfrm>
            <a:off x="3429000" y="3542453"/>
            <a:ext cx="394547" cy="41994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ttangolo 47"/>
          <p:cNvSpPr/>
          <p:nvPr/>
        </p:nvSpPr>
        <p:spPr>
          <a:xfrm>
            <a:off x="3823546" y="3542453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ttangolo 48"/>
          <p:cNvSpPr/>
          <p:nvPr/>
        </p:nvSpPr>
        <p:spPr>
          <a:xfrm>
            <a:off x="5562600" y="3542451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ttangolo 49"/>
          <p:cNvSpPr/>
          <p:nvPr/>
        </p:nvSpPr>
        <p:spPr>
          <a:xfrm>
            <a:off x="5957146" y="3542453"/>
            <a:ext cx="394547" cy="41994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CasellaDiTesto 50"/>
          <p:cNvSpPr txBox="1"/>
          <p:nvPr/>
        </p:nvSpPr>
        <p:spPr>
          <a:xfrm>
            <a:off x="3733800" y="4114800"/>
            <a:ext cx="2333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choosing</a:t>
            </a:r>
            <a:r>
              <a:rPr lang="it-IT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at </a:t>
            </a:r>
            <a:r>
              <a:rPr lang="it-IT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random</a:t>
            </a:r>
            <a:endParaRPr lang="it-IT" b="1" dirty="0">
              <a:solidFill>
                <a:srgbClr val="17375E"/>
              </a:solidFill>
              <a:latin typeface="Comic Sans MS"/>
              <a:cs typeface="Comic Sans MS"/>
            </a:endParaRPr>
          </a:p>
        </p:txBody>
      </p:sp>
      <p:cxnSp>
        <p:nvCxnSpPr>
          <p:cNvPr id="52" name="Connettore 2 51"/>
          <p:cNvCxnSpPr/>
          <p:nvPr/>
        </p:nvCxnSpPr>
        <p:spPr>
          <a:xfrm rot="10800000" flipV="1">
            <a:off x="4114796" y="4495800"/>
            <a:ext cx="762002" cy="316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>
            <a:stCxn id="51" idx="2"/>
          </p:cNvCxnSpPr>
          <p:nvPr/>
        </p:nvCxnSpPr>
        <p:spPr>
          <a:xfrm rot="16200000" flipH="1">
            <a:off x="5105551" y="4279021"/>
            <a:ext cx="328136" cy="738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5872118" y="5257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7375E"/>
                </a:solidFill>
              </a:rPr>
              <a:t>+</a:t>
            </a:r>
            <a:endParaRPr lang="it-IT" b="1" dirty="0">
              <a:solidFill>
                <a:srgbClr val="17375E"/>
              </a:solidFill>
            </a:endParaRPr>
          </a:p>
        </p:txBody>
      </p:sp>
      <p:cxnSp>
        <p:nvCxnSpPr>
          <p:cNvPr id="55" name="Connettore 1 54"/>
          <p:cNvCxnSpPr/>
          <p:nvPr/>
        </p:nvCxnSpPr>
        <p:spPr>
          <a:xfrm>
            <a:off x="3429000" y="6209452"/>
            <a:ext cx="300678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ttangolo 56"/>
          <p:cNvSpPr/>
          <p:nvPr/>
        </p:nvSpPr>
        <p:spPr>
          <a:xfrm>
            <a:off x="3837093" y="6361853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ttangolo 57"/>
          <p:cNvSpPr/>
          <p:nvPr/>
        </p:nvSpPr>
        <p:spPr>
          <a:xfrm>
            <a:off x="5638800" y="6361851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Rettangolo 59"/>
          <p:cNvSpPr/>
          <p:nvPr/>
        </p:nvSpPr>
        <p:spPr>
          <a:xfrm>
            <a:off x="6019800" y="6361853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ttangolo 60"/>
          <p:cNvSpPr/>
          <p:nvPr/>
        </p:nvSpPr>
        <p:spPr>
          <a:xfrm>
            <a:off x="3429000" y="6361853"/>
            <a:ext cx="394547" cy="41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23425" y="457200"/>
            <a:ext cx="801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17375E"/>
                </a:solidFill>
                <a:latin typeface="Comic Sans MS"/>
              </a:rPr>
              <a:t>…</a:t>
            </a:r>
            <a:r>
              <a:rPr lang="it-IT" sz="28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2800" dirty="0" err="1" smtClean="0">
                <a:solidFill>
                  <a:srgbClr val="17375E"/>
                </a:solidFill>
                <a:latin typeface="Comic Sans MS"/>
              </a:rPr>
              <a:t>but</a:t>
            </a:r>
            <a:r>
              <a:rPr lang="it-IT" sz="28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2800" dirty="0" err="1" smtClean="0">
                <a:solidFill>
                  <a:srgbClr val="17375E"/>
                </a:solidFill>
                <a:latin typeface="Comic Sans MS"/>
              </a:rPr>
              <a:t>visual</a:t>
            </a:r>
            <a:r>
              <a:rPr lang="it-IT" sz="28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2800" dirty="0" err="1" smtClean="0">
                <a:solidFill>
                  <a:srgbClr val="17375E"/>
                </a:solidFill>
                <a:latin typeface="Comic Sans MS"/>
              </a:rPr>
              <a:t>cryptography</a:t>
            </a:r>
            <a:r>
              <a:rPr lang="it-IT" sz="28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2800" dirty="0" err="1" smtClean="0">
                <a:solidFill>
                  <a:srgbClr val="17375E"/>
                </a:solidFill>
                <a:latin typeface="Comic Sans MS"/>
              </a:rPr>
              <a:t>does</a:t>
            </a:r>
            <a:r>
              <a:rPr lang="it-IT" sz="28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2800" dirty="0" err="1" smtClean="0">
                <a:solidFill>
                  <a:srgbClr val="17375E"/>
                </a:solidFill>
                <a:latin typeface="Comic Sans MS"/>
              </a:rPr>
              <a:t>not</a:t>
            </a:r>
            <a:r>
              <a:rPr lang="it-IT" sz="28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2800" dirty="0" err="1" smtClean="0">
                <a:solidFill>
                  <a:srgbClr val="17375E"/>
                </a:solidFill>
                <a:latin typeface="Comic Sans MS"/>
              </a:rPr>
              <a:t>realize</a:t>
            </a:r>
            <a:r>
              <a:rPr lang="it-IT" sz="28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2800" dirty="0" err="1" smtClean="0">
                <a:solidFill>
                  <a:srgbClr val="17375E"/>
                </a:solidFill>
                <a:latin typeface="Comic Sans MS"/>
              </a:rPr>
              <a:t>xor</a:t>
            </a:r>
            <a:r>
              <a:rPr lang="it-IT" sz="2800" dirty="0" smtClean="0">
                <a:solidFill>
                  <a:srgbClr val="17375E"/>
                </a:solidFill>
                <a:latin typeface="Comic Sans MS"/>
              </a:rPr>
              <a:t>!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81002" y="5537539"/>
            <a:ext cx="77181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254061"/>
                </a:solidFill>
              </a:rPr>
              <a:t>…</a:t>
            </a:r>
            <a:r>
              <a:rPr lang="it-IT" sz="2000" b="1" dirty="0" smtClean="0">
                <a:solidFill>
                  <a:srgbClr val="254061"/>
                </a:solidFill>
              </a:rPr>
              <a:t> a </a:t>
            </a:r>
            <a:r>
              <a:rPr lang="it-IT" sz="2000" b="1" dirty="0" err="1" smtClean="0">
                <a:solidFill>
                  <a:srgbClr val="254061"/>
                </a:solidFill>
              </a:rPr>
              <a:t>closer</a:t>
            </a:r>
            <a:r>
              <a:rPr lang="it-IT" sz="2000" b="1" dirty="0" smtClean="0">
                <a:solidFill>
                  <a:srgbClr val="254061"/>
                </a:solidFill>
              </a:rPr>
              <a:t> look: </a:t>
            </a:r>
            <a:r>
              <a:rPr lang="it-IT" sz="2000" b="1" dirty="0" err="1" smtClean="0">
                <a:solidFill>
                  <a:srgbClr val="254061"/>
                </a:solidFill>
              </a:rPr>
              <a:t>all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we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need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is</a:t>
            </a:r>
            <a:r>
              <a:rPr lang="it-IT" sz="2000" b="1" dirty="0" smtClean="0">
                <a:solidFill>
                  <a:srgbClr val="254061"/>
                </a:solidFill>
              </a:rPr>
              <a:t> secret </a:t>
            </a:r>
            <a:r>
              <a:rPr lang="it-IT" sz="2000" b="1" dirty="0" err="1" smtClean="0">
                <a:solidFill>
                  <a:srgbClr val="632523"/>
                </a:solidFill>
              </a:rPr>
              <a:t>reconstructability</a:t>
            </a:r>
            <a:endParaRPr lang="it-IT" sz="2000" b="1" dirty="0" smtClean="0">
              <a:solidFill>
                <a:srgbClr val="632523"/>
              </a:solidFill>
            </a:endParaRPr>
          </a:p>
          <a:p>
            <a:endParaRPr lang="it-IT" sz="2000" b="1" dirty="0" smtClean="0">
              <a:solidFill>
                <a:srgbClr val="254061"/>
              </a:solidFill>
            </a:endParaRPr>
          </a:p>
          <a:p>
            <a:r>
              <a:rPr lang="it-IT" sz="2000" b="1" dirty="0" err="1" smtClean="0">
                <a:solidFill>
                  <a:srgbClr val="254061"/>
                </a:solidFill>
              </a:rPr>
              <a:t>…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Kolesnikov</a:t>
            </a:r>
            <a:r>
              <a:rPr lang="it-IT" sz="2000" b="1" dirty="0" smtClean="0">
                <a:solidFill>
                  <a:srgbClr val="254061"/>
                </a:solidFill>
              </a:rPr>
              <a:t>’</a:t>
            </a:r>
            <a:r>
              <a:rPr lang="it-IT" sz="2000" b="1" dirty="0" err="1" smtClean="0">
                <a:solidFill>
                  <a:srgbClr val="254061"/>
                </a:solidFill>
              </a:rPr>
              <a:t>s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construction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is</a:t>
            </a:r>
            <a:r>
              <a:rPr lang="it-IT" sz="2000" b="1" dirty="0" smtClean="0">
                <a:solidFill>
                  <a:srgbClr val="254061"/>
                </a:solidFill>
              </a:rPr>
              <a:t> a </a:t>
            </a:r>
            <a:r>
              <a:rPr lang="it-IT" sz="2000" b="1" dirty="0" err="1" smtClean="0">
                <a:solidFill>
                  <a:srgbClr val="632523"/>
                </a:solidFill>
              </a:rPr>
              <a:t>special</a:t>
            </a:r>
            <a:r>
              <a:rPr lang="it-IT" sz="2000" b="1" dirty="0" smtClean="0">
                <a:solidFill>
                  <a:srgbClr val="632523"/>
                </a:solidFill>
              </a:rPr>
              <a:t> case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of</a:t>
            </a:r>
            <a:r>
              <a:rPr lang="it-IT" sz="2000" b="1" dirty="0" smtClean="0">
                <a:solidFill>
                  <a:srgbClr val="254061"/>
                </a:solidFill>
              </a:rPr>
              <a:t> a </a:t>
            </a:r>
            <a:r>
              <a:rPr lang="it-IT" sz="2000" b="1" dirty="0" err="1" smtClean="0">
                <a:solidFill>
                  <a:srgbClr val="254061"/>
                </a:solidFill>
              </a:rPr>
              <a:t>general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construction</a:t>
            </a:r>
            <a:r>
              <a:rPr lang="it-IT" sz="2000" b="1" dirty="0" err="1" smtClean="0">
                <a:solidFill>
                  <a:srgbClr val="254061"/>
                </a:solidFill>
              </a:rPr>
              <a:t>…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endParaRPr lang="it-IT" sz="2000" b="1" dirty="0">
              <a:solidFill>
                <a:srgbClr val="254061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2134656" y="1749555"/>
            <a:ext cx="1600392" cy="2441450"/>
            <a:chOff x="3352800" y="2974848"/>
            <a:chExt cx="609600" cy="1066800"/>
          </a:xfrm>
        </p:grpSpPr>
        <p:cxnSp>
          <p:nvCxnSpPr>
            <p:cNvPr id="20" name="Connettore 1 19"/>
            <p:cNvCxnSpPr/>
            <p:nvPr/>
          </p:nvCxnSpPr>
          <p:spPr>
            <a:xfrm rot="5400000">
              <a:off x="3658330" y="3201130"/>
              <a:ext cx="4541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>
              <a:off x="3202718" y="3201130"/>
              <a:ext cx="4541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itardo 21"/>
            <p:cNvSpPr/>
            <p:nvPr/>
          </p:nvSpPr>
          <p:spPr>
            <a:xfrm rot="5400000">
              <a:off x="3351276" y="3430524"/>
              <a:ext cx="612648" cy="60960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3526836" y="3573555"/>
              <a:ext cx="261361" cy="201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/>
                <a:t>And</a:t>
              </a:r>
              <a:endParaRPr lang="it-IT" sz="2400" dirty="0"/>
            </a:p>
          </p:txBody>
        </p:sp>
      </p:grpSp>
      <p:cxnSp>
        <p:nvCxnSpPr>
          <p:cNvPr id="6" name="Connettore 1 5"/>
          <p:cNvCxnSpPr/>
          <p:nvPr/>
        </p:nvCxnSpPr>
        <p:spPr>
          <a:xfrm rot="5400000">
            <a:off x="2476103" y="4647803"/>
            <a:ext cx="914400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524001" y="1600200"/>
            <a:ext cx="5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1R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0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524002" y="2145268"/>
            <a:ext cx="5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0R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352342" y="4629090"/>
            <a:ext cx="373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endParaRPr lang="it-IT" sz="2000" b="1" baseline="-25000" dirty="0">
              <a:solidFill>
                <a:srgbClr val="8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190542" y="464820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s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337655" y="1600200"/>
            <a:ext cx="166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 |</a:t>
            </a:r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0</a:t>
            </a:r>
            <a:endParaRPr lang="it-IT" sz="2000" b="1" dirty="0">
              <a:solidFill>
                <a:srgbClr val="25406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337655" y="2114490"/>
            <a:ext cx="166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s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 |</a:t>
            </a:r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0</a:t>
            </a:r>
            <a:endParaRPr lang="it-IT" sz="2000" b="1" dirty="0">
              <a:solidFill>
                <a:srgbClr val="254061"/>
              </a:solidFill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1674813" y="2211389"/>
            <a:ext cx="1588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rot="5400000" flipH="1" flipV="1">
            <a:off x="1674813" y="2208213"/>
            <a:ext cx="15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rot="5400000" flipH="1" flipV="1">
            <a:off x="1674813" y="2133600"/>
            <a:ext cx="15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181601" y="3697069"/>
            <a:ext cx="2584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¤"/>
            </a:pPr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     </a:t>
            </a:r>
            <a:r>
              <a:rPr lang="it-IT" b="1" dirty="0" err="1" smtClean="0">
                <a:solidFill>
                  <a:srgbClr val="254061"/>
                </a:solidFill>
                <a:ea typeface="Wingdings"/>
                <a:cs typeface="Wingdings"/>
              </a:rPr>
              <a:t>denotes</a:t>
            </a:r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  <a:ea typeface="Wingdings"/>
                <a:cs typeface="Wingdings"/>
              </a:rPr>
              <a:t>xor</a:t>
            </a:r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  <a:ea typeface="Wingdings"/>
                <a:cs typeface="Wingdings"/>
              </a:rPr>
              <a:t>bitwise</a:t>
            </a:r>
            <a:endParaRPr lang="it-IT" b="1" dirty="0" smtClean="0">
              <a:solidFill>
                <a:srgbClr val="254061"/>
              </a:solidFill>
              <a:ea typeface="Wingdings"/>
              <a:cs typeface="Wingdings"/>
            </a:endParaRPr>
          </a:p>
          <a:p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 s</a:t>
            </a:r>
            <a:r>
              <a:rPr lang="it-IT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0</a:t>
            </a:r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,s</a:t>
            </a:r>
            <a:r>
              <a:rPr lang="it-IT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, R</a:t>
            </a:r>
            <a:r>
              <a:rPr lang="it-IT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0</a:t>
            </a:r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, R</a:t>
            </a:r>
            <a:r>
              <a:rPr lang="it-IT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 are </a:t>
            </a:r>
            <a:r>
              <a:rPr lang="it-IT" b="1" dirty="0" err="1" smtClean="0">
                <a:solidFill>
                  <a:srgbClr val="254061"/>
                </a:solidFill>
                <a:ea typeface="Wingdings"/>
                <a:cs typeface="Wingdings"/>
              </a:rPr>
              <a:t>bitstrings</a:t>
            </a:r>
            <a:endParaRPr lang="it-IT" b="1" dirty="0" smtClean="0">
              <a:solidFill>
                <a:srgbClr val="254061"/>
              </a:solidFill>
              <a:ea typeface="Wingdings"/>
              <a:cs typeface="Wingdings"/>
            </a:endParaRPr>
          </a:p>
          <a:p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  <a:ea typeface="Wingdings"/>
                <a:cs typeface="Wingdings"/>
              </a:rPr>
              <a:t>b</a:t>
            </a:r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  <a:ea typeface="Wingdings"/>
                <a:cs typeface="Wingdings"/>
              </a:rPr>
              <a:t>is</a:t>
            </a:r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 a single bit</a:t>
            </a:r>
            <a:endParaRPr lang="it-IT" dirty="0"/>
          </a:p>
        </p:txBody>
      </p:sp>
      <p:sp>
        <p:nvSpPr>
          <p:cNvPr id="24" name="Fumetto 4 23"/>
          <p:cNvSpPr/>
          <p:nvPr/>
        </p:nvSpPr>
        <p:spPr>
          <a:xfrm>
            <a:off x="5175855" y="2057401"/>
            <a:ext cx="747283" cy="674425"/>
          </a:xfrm>
          <a:prstGeom prst="cloudCallou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5079277" y="2971800"/>
            <a:ext cx="1016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800000"/>
                </a:solidFill>
              </a:rPr>
              <a:t>…</a:t>
            </a:r>
            <a:r>
              <a:rPr lang="it-IT" sz="2000" b="1" dirty="0" smtClean="0">
                <a:solidFill>
                  <a:srgbClr val="800000"/>
                </a:solidFill>
              </a:rPr>
              <a:t> </a:t>
            </a:r>
            <a:r>
              <a:rPr lang="it-IT" sz="2000" b="1" dirty="0" err="1" smtClean="0">
                <a:solidFill>
                  <a:srgbClr val="800000"/>
                </a:solidFill>
              </a:rPr>
              <a:t>xor</a:t>
            </a:r>
            <a:r>
              <a:rPr lang="it-IT" sz="2000" b="1" dirty="0" smtClean="0">
                <a:solidFill>
                  <a:srgbClr val="800000"/>
                </a:solidFill>
              </a:rPr>
              <a:t>!!!</a:t>
            </a:r>
            <a:endParaRPr lang="it-IT" sz="2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65719" y="457200"/>
            <a:ext cx="4997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17375E"/>
                </a:solidFill>
                <a:latin typeface="Comic Sans MS"/>
              </a:rPr>
              <a:t>Multisecret</a:t>
            </a:r>
            <a:r>
              <a:rPr lang="it-IT" sz="28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2800" dirty="0" err="1" smtClean="0">
                <a:solidFill>
                  <a:srgbClr val="17375E"/>
                </a:solidFill>
                <a:latin typeface="Comic Sans MS"/>
              </a:rPr>
              <a:t>sharing</a:t>
            </a:r>
            <a:r>
              <a:rPr lang="it-IT" sz="28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2800" dirty="0" err="1" smtClean="0">
                <a:solidFill>
                  <a:srgbClr val="17375E"/>
                </a:solidFill>
                <a:latin typeface="Comic Sans MS"/>
              </a:rPr>
              <a:t>schemes</a:t>
            </a:r>
            <a:endParaRPr lang="it-IT" sz="2800" dirty="0" smtClean="0">
              <a:solidFill>
                <a:srgbClr val="17375E"/>
              </a:solidFill>
              <a:latin typeface="Comic Sans MS"/>
            </a:endParaRPr>
          </a:p>
        </p:txBody>
      </p:sp>
      <p:grpSp>
        <p:nvGrpSpPr>
          <p:cNvPr id="4" name="Gruppo 4"/>
          <p:cNvGrpSpPr/>
          <p:nvPr/>
        </p:nvGrpSpPr>
        <p:grpSpPr>
          <a:xfrm>
            <a:off x="2134656" y="1749555"/>
            <a:ext cx="1600392" cy="2441450"/>
            <a:chOff x="3352800" y="2974848"/>
            <a:chExt cx="609600" cy="1066800"/>
          </a:xfrm>
        </p:grpSpPr>
        <p:cxnSp>
          <p:nvCxnSpPr>
            <p:cNvPr id="19" name="Connettore 1 18"/>
            <p:cNvCxnSpPr/>
            <p:nvPr/>
          </p:nvCxnSpPr>
          <p:spPr>
            <a:xfrm rot="5400000">
              <a:off x="3658330" y="3201130"/>
              <a:ext cx="4541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5400000">
              <a:off x="3202718" y="3201130"/>
              <a:ext cx="4541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itardo 20"/>
            <p:cNvSpPr/>
            <p:nvPr/>
          </p:nvSpPr>
          <p:spPr>
            <a:xfrm rot="5400000">
              <a:off x="3351276" y="3430524"/>
              <a:ext cx="612648" cy="60960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3526836" y="3573555"/>
              <a:ext cx="261361" cy="201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/>
                <a:t>And</a:t>
              </a:r>
              <a:endParaRPr lang="it-IT" sz="2400" dirty="0"/>
            </a:p>
          </p:txBody>
        </p:sp>
      </p:grpSp>
      <p:cxnSp>
        <p:nvCxnSpPr>
          <p:cNvPr id="5" name="Connettore 1 4"/>
          <p:cNvCxnSpPr/>
          <p:nvPr/>
        </p:nvCxnSpPr>
        <p:spPr>
          <a:xfrm rot="5400000">
            <a:off x="2476103" y="4647803"/>
            <a:ext cx="914400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524002" y="2145268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bR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733800" y="1600200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800000"/>
                </a:solidFill>
              </a:rPr>
              <a:t>… </a:t>
            </a:r>
            <a:r>
              <a:rPr lang="it-IT" sz="2000" b="1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|</a:t>
            </a:r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endParaRPr lang="it-IT" sz="2000" b="1" dirty="0">
              <a:solidFill>
                <a:srgbClr val="25406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352342" y="4629090"/>
            <a:ext cx="373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800000"/>
                </a:solidFill>
              </a:rPr>
              <a:t>s</a:t>
            </a:r>
            <a:r>
              <a:rPr lang="it-IT" sz="2000" b="1" baseline="-25000" dirty="0" smtClean="0">
                <a:solidFill>
                  <a:srgbClr val="800000"/>
                </a:solidFill>
              </a:rPr>
              <a:t>0</a:t>
            </a:r>
            <a:endParaRPr lang="it-IT" sz="2000" b="1" baseline="-25000" dirty="0">
              <a:solidFill>
                <a:srgbClr val="8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190542" y="464820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s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33800" y="2114490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800000"/>
                </a:solidFill>
              </a:rPr>
              <a:t>…</a:t>
            </a:r>
            <a:r>
              <a:rPr lang="it-IT" sz="2000" b="1" dirty="0" smtClean="0">
                <a:solidFill>
                  <a:srgbClr val="254061"/>
                </a:solidFill>
                <a:latin typeface="+mj-lt"/>
                <a:ea typeface="Wingdings"/>
                <a:cs typeface="Wingdings"/>
              </a:rPr>
              <a:t> |</a:t>
            </a:r>
            <a:r>
              <a:rPr lang="it-IT" sz="2000" b="1" dirty="0" smtClean="0">
                <a:solidFill>
                  <a:srgbClr val="254061"/>
                </a:solidFill>
              </a:rPr>
              <a:t>s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sz="2000" b="1" dirty="0" smtClean="0">
                <a:solidFill>
                  <a:srgbClr val="254061"/>
                </a:solidFill>
                <a:ea typeface="Wingdings"/>
                <a:cs typeface="Wingdings"/>
              </a:rPr>
              <a:t>R</a:t>
            </a:r>
            <a:r>
              <a:rPr lang="it-IT" sz="2000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</a:t>
            </a:r>
            <a:endParaRPr lang="it-IT" sz="2000" b="1" dirty="0">
              <a:solidFill>
                <a:srgbClr val="254061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1674813" y="2211389"/>
            <a:ext cx="1588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rot="5400000" flipH="1" flipV="1">
            <a:off x="1674813" y="2208213"/>
            <a:ext cx="15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rot="5400000" flipH="1" flipV="1">
            <a:off x="1674813" y="2133600"/>
            <a:ext cx="15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600200" y="2208213"/>
            <a:ext cx="762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4263557" y="3533002"/>
            <a:ext cx="1641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254061"/>
                </a:solidFill>
              </a:rPr>
              <a:t>R</a:t>
            </a:r>
            <a:r>
              <a:rPr lang="it-IT" b="1" baseline="-25000" dirty="0" smtClean="0">
                <a:solidFill>
                  <a:srgbClr val="254061"/>
                </a:solidFill>
              </a:rPr>
              <a:t>1 </a:t>
            </a:r>
            <a:r>
              <a:rPr lang="it-IT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b="1" dirty="0" smtClean="0">
                <a:solidFill>
                  <a:srgbClr val="800000"/>
                </a:solidFill>
              </a:rPr>
              <a:t>s</a:t>
            </a:r>
            <a:r>
              <a:rPr lang="it-IT" b="1" baseline="-25000" dirty="0" smtClean="0">
                <a:solidFill>
                  <a:srgbClr val="800000"/>
                </a:solidFill>
              </a:rPr>
              <a:t>0</a:t>
            </a:r>
            <a:r>
              <a:rPr lang="it-IT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R</a:t>
            </a:r>
            <a:r>
              <a:rPr lang="it-IT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 </a:t>
            </a:r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= </a:t>
            </a:r>
            <a:r>
              <a:rPr lang="it-IT" b="1" dirty="0" smtClean="0">
                <a:solidFill>
                  <a:srgbClr val="800000"/>
                </a:solidFill>
                <a:ea typeface="Wingdings"/>
                <a:cs typeface="Wingdings"/>
              </a:rPr>
              <a:t>s</a:t>
            </a:r>
            <a:r>
              <a:rPr lang="it-IT" b="1" baseline="-25000" dirty="0" smtClean="0">
                <a:solidFill>
                  <a:srgbClr val="800000"/>
                </a:solidFill>
                <a:ea typeface="Wingdings"/>
                <a:cs typeface="Wingdings"/>
              </a:rPr>
              <a:t>0</a:t>
            </a:r>
            <a:endParaRPr lang="it-IT" b="1" baseline="-25000" dirty="0" smtClean="0">
              <a:solidFill>
                <a:srgbClr val="800000"/>
              </a:solidFill>
            </a:endParaRPr>
          </a:p>
          <a:p>
            <a:r>
              <a:rPr lang="it-IT" b="1" dirty="0" smtClean="0">
                <a:solidFill>
                  <a:srgbClr val="254061"/>
                </a:solidFill>
              </a:rPr>
              <a:t>R</a:t>
            </a:r>
            <a:r>
              <a:rPr lang="it-IT" b="1" baseline="-25000" dirty="0" smtClean="0">
                <a:solidFill>
                  <a:srgbClr val="254061"/>
                </a:solidFill>
              </a:rPr>
              <a:t>1 </a:t>
            </a:r>
            <a:r>
              <a:rPr lang="it-IT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b="1" dirty="0" smtClean="0">
                <a:solidFill>
                  <a:srgbClr val="254061"/>
                </a:solidFill>
              </a:rPr>
              <a:t>s</a:t>
            </a:r>
            <a:r>
              <a:rPr lang="it-IT" b="1" baseline="-25000" dirty="0" smtClean="0">
                <a:solidFill>
                  <a:srgbClr val="254061"/>
                </a:solidFill>
              </a:rPr>
              <a:t>1</a:t>
            </a:r>
            <a:r>
              <a:rPr lang="it-IT" b="1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R</a:t>
            </a:r>
            <a:r>
              <a:rPr lang="it-IT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 </a:t>
            </a:r>
            <a:r>
              <a:rPr lang="it-IT" b="1" dirty="0" smtClean="0">
                <a:solidFill>
                  <a:srgbClr val="254061"/>
                </a:solidFill>
                <a:ea typeface="Wingdings"/>
                <a:cs typeface="Wingdings"/>
              </a:rPr>
              <a:t> = s</a:t>
            </a:r>
            <a:r>
              <a:rPr lang="it-IT" b="1" baseline="-25000" dirty="0" smtClean="0">
                <a:solidFill>
                  <a:srgbClr val="254061"/>
                </a:solidFill>
                <a:ea typeface="Wingdings"/>
                <a:cs typeface="Wingdings"/>
              </a:rPr>
              <a:t>1 </a:t>
            </a:r>
            <a:endParaRPr lang="it-IT" b="1" baseline="-25000" dirty="0" smtClean="0">
              <a:solidFill>
                <a:srgbClr val="254061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196781" y="26786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sh</a:t>
            </a:r>
            <a:r>
              <a:rPr lang="it-IT" b="1" baseline="-25000" dirty="0" smtClean="0">
                <a:solidFill>
                  <a:srgbClr val="800000"/>
                </a:solidFill>
              </a:rPr>
              <a:t>1</a:t>
            </a:r>
            <a:endParaRPr lang="it-IT" b="1" baseline="-25000" dirty="0">
              <a:solidFill>
                <a:srgbClr val="80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257800" y="14478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sh</a:t>
            </a:r>
            <a:r>
              <a:rPr lang="it-IT" b="1" baseline="-25000" dirty="0" smtClean="0">
                <a:solidFill>
                  <a:srgbClr val="800000"/>
                </a:solidFill>
              </a:rPr>
              <a:t>2</a:t>
            </a:r>
            <a:endParaRPr lang="it-IT" b="1" baseline="-25000" dirty="0">
              <a:solidFill>
                <a:srgbClr val="80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235381" y="26024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sh</a:t>
            </a:r>
            <a:r>
              <a:rPr lang="it-IT" b="1" baseline="-25000" dirty="0" smtClean="0">
                <a:solidFill>
                  <a:srgbClr val="800000"/>
                </a:solidFill>
              </a:rPr>
              <a:t>3</a:t>
            </a:r>
            <a:endParaRPr lang="it-IT" b="1" baseline="-25000" dirty="0">
              <a:solidFill>
                <a:srgbClr val="800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781800" y="3505200"/>
            <a:ext cx="184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800000"/>
                </a:solidFill>
              </a:rPr>
              <a:t>Rec</a:t>
            </a:r>
            <a:r>
              <a:rPr lang="it-IT" dirty="0" smtClean="0">
                <a:solidFill>
                  <a:srgbClr val="800000"/>
                </a:solidFill>
              </a:rPr>
              <a:t>( </a:t>
            </a:r>
            <a:r>
              <a:rPr lang="it-IT" b="1" dirty="0" smtClean="0">
                <a:solidFill>
                  <a:srgbClr val="800000"/>
                </a:solidFill>
              </a:rPr>
              <a:t>sh</a:t>
            </a:r>
            <a:r>
              <a:rPr lang="it-IT" b="1" baseline="-25000" dirty="0" smtClean="0">
                <a:solidFill>
                  <a:srgbClr val="800000"/>
                </a:solidFill>
              </a:rPr>
              <a:t>1</a:t>
            </a:r>
            <a:r>
              <a:rPr lang="it-IT" dirty="0" smtClean="0">
                <a:solidFill>
                  <a:srgbClr val="800000"/>
                </a:solidFill>
              </a:rPr>
              <a:t> , </a:t>
            </a:r>
            <a:r>
              <a:rPr lang="it-IT" b="1" dirty="0" smtClean="0">
                <a:solidFill>
                  <a:srgbClr val="800000"/>
                </a:solidFill>
              </a:rPr>
              <a:t>sh</a:t>
            </a:r>
            <a:r>
              <a:rPr lang="it-IT" b="1" baseline="-25000" dirty="0" smtClean="0">
                <a:solidFill>
                  <a:srgbClr val="800000"/>
                </a:solidFill>
              </a:rPr>
              <a:t>2</a:t>
            </a:r>
            <a:r>
              <a:rPr lang="it-IT" dirty="0" smtClean="0">
                <a:solidFill>
                  <a:srgbClr val="800000"/>
                </a:solidFill>
              </a:rPr>
              <a:t>) = </a:t>
            </a:r>
            <a:r>
              <a:rPr lang="it-IT" b="1" dirty="0" smtClean="0">
                <a:solidFill>
                  <a:srgbClr val="800000"/>
                </a:solidFill>
              </a:rPr>
              <a:t>s</a:t>
            </a:r>
            <a:r>
              <a:rPr lang="it-IT" b="1" baseline="-25000" dirty="0" smtClean="0">
                <a:solidFill>
                  <a:srgbClr val="800000"/>
                </a:solidFill>
              </a:rPr>
              <a:t>0</a:t>
            </a:r>
            <a:endParaRPr lang="it-IT" b="1" baseline="-25000" dirty="0">
              <a:solidFill>
                <a:srgbClr val="800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6781801" y="381000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800000"/>
                </a:solidFill>
              </a:rPr>
              <a:t>Rec</a:t>
            </a:r>
            <a:r>
              <a:rPr lang="it-IT" dirty="0" smtClean="0">
                <a:solidFill>
                  <a:srgbClr val="800000"/>
                </a:solidFill>
              </a:rPr>
              <a:t>( </a:t>
            </a:r>
            <a:r>
              <a:rPr lang="it-IT" b="1" dirty="0" smtClean="0">
                <a:solidFill>
                  <a:srgbClr val="800000"/>
                </a:solidFill>
              </a:rPr>
              <a:t>sh</a:t>
            </a:r>
            <a:r>
              <a:rPr lang="it-IT" b="1" baseline="-25000" dirty="0" smtClean="0">
                <a:solidFill>
                  <a:srgbClr val="800000"/>
                </a:solidFill>
              </a:rPr>
              <a:t>1</a:t>
            </a:r>
            <a:r>
              <a:rPr lang="it-IT" dirty="0" smtClean="0">
                <a:solidFill>
                  <a:srgbClr val="800000"/>
                </a:solidFill>
              </a:rPr>
              <a:t> , </a:t>
            </a:r>
            <a:r>
              <a:rPr lang="it-IT" b="1" dirty="0" smtClean="0">
                <a:solidFill>
                  <a:srgbClr val="800000"/>
                </a:solidFill>
              </a:rPr>
              <a:t>sh</a:t>
            </a:r>
            <a:r>
              <a:rPr lang="it-IT" b="1" baseline="-25000" dirty="0" smtClean="0">
                <a:solidFill>
                  <a:srgbClr val="800000"/>
                </a:solidFill>
              </a:rPr>
              <a:t>3</a:t>
            </a:r>
            <a:r>
              <a:rPr lang="it-IT" dirty="0" smtClean="0">
                <a:solidFill>
                  <a:srgbClr val="800000"/>
                </a:solidFill>
              </a:rPr>
              <a:t>) =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s</a:t>
            </a:r>
            <a:r>
              <a:rPr lang="it-IT" b="1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219200" y="5486401"/>
            <a:ext cx="7162800" cy="101566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17375E"/>
                </a:solidFill>
                <a:latin typeface="Comic Sans MS"/>
              </a:rPr>
              <a:t>The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</a:rPr>
              <a:t>construction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</a:rPr>
              <a:t> in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</a:rPr>
              <a:t>general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</a:rPr>
              <a:t>form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</a:rPr>
              <a:t> can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</a:rPr>
              <a:t>be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</a:rPr>
              <a:t>described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</a:rPr>
              <a:t> in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</a:rPr>
              <a:t>terms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</a:rPr>
              <a:t>of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2000" b="1" dirty="0" err="1" smtClean="0">
                <a:solidFill>
                  <a:srgbClr val="17375E"/>
                </a:solidFill>
                <a:latin typeface="Comic Sans MS"/>
              </a:rPr>
              <a:t>two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</a:rPr>
              <a:t>multisecret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</a:rPr>
              <a:t>sharing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</a:rPr>
              <a:t>schemes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</a:rPr>
              <a:t>for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</a:rPr>
              <a:t> a set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</a:rPr>
              <a:t>of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2000" b="1" dirty="0" err="1" smtClean="0">
                <a:solidFill>
                  <a:srgbClr val="17375E"/>
                </a:solidFill>
                <a:latin typeface="Comic Sans MS"/>
              </a:rPr>
              <a:t>three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</a:rPr>
              <a:t>participants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</a:rPr>
              <a:t> and </a:t>
            </a:r>
            <a:r>
              <a:rPr lang="it-IT" sz="2000" b="1" dirty="0" err="1" smtClean="0">
                <a:solidFill>
                  <a:srgbClr val="17375E"/>
                </a:solidFill>
                <a:latin typeface="Comic Sans MS"/>
              </a:rPr>
              <a:t>two</a:t>
            </a:r>
            <a:r>
              <a:rPr lang="it-IT" sz="20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2000" dirty="0" err="1" smtClean="0">
                <a:solidFill>
                  <a:srgbClr val="17375E"/>
                </a:solidFill>
                <a:latin typeface="Comic Sans MS"/>
              </a:rPr>
              <a:t>secrets</a:t>
            </a:r>
            <a:endParaRPr lang="it-IT" sz="2000" dirty="0" smtClean="0">
              <a:solidFill>
                <a:srgbClr val="17375E"/>
              </a:solidFill>
              <a:latin typeface="Comic Sans MS"/>
            </a:endParaRPr>
          </a:p>
        </p:txBody>
      </p:sp>
      <p:sp>
        <p:nvSpPr>
          <p:cNvPr id="30" name="Freccia bidirezionale orizzontale 29"/>
          <p:cNvSpPr/>
          <p:nvPr/>
        </p:nvSpPr>
        <p:spPr>
          <a:xfrm>
            <a:off x="5943600" y="3733800"/>
            <a:ext cx="685800" cy="2677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umetto 4 30"/>
          <p:cNvSpPr/>
          <p:nvPr/>
        </p:nvSpPr>
        <p:spPr>
          <a:xfrm>
            <a:off x="1317819" y="2114490"/>
            <a:ext cx="914400" cy="612648"/>
          </a:xfrm>
          <a:prstGeom prst="cloud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umetto 4 31"/>
          <p:cNvSpPr/>
          <p:nvPr/>
        </p:nvSpPr>
        <p:spPr>
          <a:xfrm>
            <a:off x="4114800" y="2057400"/>
            <a:ext cx="914400" cy="612648"/>
          </a:xfrm>
          <a:prstGeom prst="cloudCallout">
            <a:avLst>
              <a:gd name="adj1" fmla="val 68056"/>
              <a:gd name="adj2" fmla="val 62500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umetto 4 32"/>
          <p:cNvSpPr/>
          <p:nvPr/>
        </p:nvSpPr>
        <p:spPr>
          <a:xfrm>
            <a:off x="4114800" y="1447800"/>
            <a:ext cx="914400" cy="612648"/>
          </a:xfrm>
          <a:prstGeom prst="cloudCallout">
            <a:avLst>
              <a:gd name="adj1" fmla="val 73612"/>
              <a:gd name="adj2" fmla="val -1212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17496" y="609600"/>
            <a:ext cx="74645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Gate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Equivalent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Visual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Secret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Sharing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2057400" y="2054352"/>
            <a:ext cx="1600200" cy="2441449"/>
            <a:chOff x="3352800" y="2974848"/>
            <a:chExt cx="609600" cy="1066800"/>
          </a:xfrm>
        </p:grpSpPr>
        <p:cxnSp>
          <p:nvCxnSpPr>
            <p:cNvPr id="4" name="Connettore 1 3"/>
            <p:cNvCxnSpPr/>
            <p:nvPr/>
          </p:nvCxnSpPr>
          <p:spPr>
            <a:xfrm rot="5400000">
              <a:off x="3658330" y="3201130"/>
              <a:ext cx="4541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1 4"/>
            <p:cNvCxnSpPr/>
            <p:nvPr/>
          </p:nvCxnSpPr>
          <p:spPr>
            <a:xfrm rot="5400000">
              <a:off x="3202718" y="3201130"/>
              <a:ext cx="4541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itardo 5"/>
            <p:cNvSpPr/>
            <p:nvPr/>
          </p:nvSpPr>
          <p:spPr>
            <a:xfrm rot="5400000">
              <a:off x="3351276" y="3430524"/>
              <a:ext cx="612648" cy="60960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526836" y="3573555"/>
              <a:ext cx="261392" cy="201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/>
                <a:t>And</a:t>
              </a:r>
              <a:endParaRPr lang="it-IT" sz="2400" dirty="0"/>
            </a:p>
          </p:txBody>
        </p:sp>
      </p:grpSp>
      <p:cxnSp>
        <p:nvCxnSpPr>
          <p:cNvPr id="8" name="Connettore 1 7"/>
          <p:cNvCxnSpPr/>
          <p:nvPr/>
        </p:nvCxnSpPr>
        <p:spPr>
          <a:xfrm rot="5400000">
            <a:off x="2399903" y="4952603"/>
            <a:ext cx="914400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447802" y="1905000"/>
            <a:ext cx="708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vlsh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0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47802" y="2450068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vlsh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657600" y="1905000"/>
            <a:ext cx="73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vrsh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0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657602" y="2450068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vrsh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276142" y="4933890"/>
            <a:ext cx="339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I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0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114342" y="4953000"/>
            <a:ext cx="339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254061"/>
                </a:solidFill>
              </a:rPr>
              <a:t>I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endParaRPr lang="it-IT" sz="2000" b="1" baseline="-25000" dirty="0">
              <a:solidFill>
                <a:srgbClr val="25406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181600" y="2209801"/>
            <a:ext cx="3581400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254061"/>
                </a:solidFill>
              </a:rPr>
              <a:t>Each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combination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of</a:t>
            </a:r>
            <a:r>
              <a:rPr lang="it-IT" sz="2000" b="1" dirty="0" smtClean="0">
                <a:solidFill>
                  <a:srgbClr val="254061"/>
                </a:solidFill>
              </a:rPr>
              <a:t> the </a:t>
            </a:r>
            <a:r>
              <a:rPr lang="it-IT" sz="2000" b="1" dirty="0" err="1" smtClean="0">
                <a:solidFill>
                  <a:srgbClr val="254061"/>
                </a:solidFill>
              </a:rPr>
              <a:t>visual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shares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visually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reconstructs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image</a:t>
            </a:r>
            <a:r>
              <a:rPr lang="it-IT" sz="2000" b="1" dirty="0" smtClean="0">
                <a:solidFill>
                  <a:srgbClr val="254061"/>
                </a:solidFill>
              </a:rPr>
              <a:t> I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</a:rPr>
              <a:t> or </a:t>
            </a:r>
            <a:r>
              <a:rPr lang="it-IT" sz="2000" b="1" dirty="0" err="1" smtClean="0">
                <a:solidFill>
                  <a:srgbClr val="254061"/>
                </a:solidFill>
              </a:rPr>
              <a:t>image</a:t>
            </a:r>
            <a:r>
              <a:rPr lang="it-IT" sz="2000" b="1" dirty="0" smtClean="0">
                <a:solidFill>
                  <a:srgbClr val="254061"/>
                </a:solidFill>
              </a:rPr>
              <a:t> I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 </a:t>
            </a:r>
            <a:r>
              <a:rPr lang="it-IT" sz="2000" b="1" dirty="0" smtClean="0">
                <a:solidFill>
                  <a:srgbClr val="254061"/>
                </a:solidFill>
              </a:rPr>
              <a:t> e.g., </a:t>
            </a:r>
          </a:p>
          <a:p>
            <a:endParaRPr lang="it-IT" sz="2000" b="1" dirty="0" smtClean="0">
              <a:solidFill>
                <a:srgbClr val="254061"/>
              </a:solidFill>
            </a:endParaRPr>
          </a:p>
          <a:p>
            <a:r>
              <a:rPr lang="it-IT" sz="2000" b="1" dirty="0" err="1" smtClean="0">
                <a:solidFill>
                  <a:srgbClr val="254061"/>
                </a:solidFill>
              </a:rPr>
              <a:t>Rec</a:t>
            </a:r>
            <a:r>
              <a:rPr lang="it-IT" sz="2000" b="1" dirty="0" smtClean="0">
                <a:solidFill>
                  <a:srgbClr val="254061"/>
                </a:solidFill>
              </a:rPr>
              <a:t>(vlsh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</a:rPr>
              <a:t>, vrsh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0</a:t>
            </a:r>
            <a:r>
              <a:rPr lang="it-IT" sz="2000" b="1" dirty="0" smtClean="0">
                <a:solidFill>
                  <a:srgbClr val="254061"/>
                </a:solidFill>
              </a:rPr>
              <a:t>)=I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0</a:t>
            </a:r>
          </a:p>
          <a:p>
            <a:r>
              <a:rPr lang="it-IT" sz="2000" b="1" baseline="-25000" dirty="0" smtClean="0">
                <a:solidFill>
                  <a:srgbClr val="254061"/>
                </a:solidFill>
              </a:rPr>
              <a:t>           .  .  .</a:t>
            </a:r>
          </a:p>
          <a:p>
            <a:endParaRPr lang="it-IT" sz="2000" b="1" baseline="-25000" dirty="0" smtClean="0">
              <a:solidFill>
                <a:srgbClr val="254061"/>
              </a:solidFill>
            </a:endParaRPr>
          </a:p>
          <a:p>
            <a:r>
              <a:rPr lang="it-IT" sz="2000" b="1" dirty="0" err="1" smtClean="0">
                <a:solidFill>
                  <a:srgbClr val="254061"/>
                </a:solidFill>
              </a:rPr>
              <a:t>Rec</a:t>
            </a:r>
            <a:r>
              <a:rPr lang="it-IT" sz="2000" b="1" dirty="0" smtClean="0">
                <a:solidFill>
                  <a:srgbClr val="254061"/>
                </a:solidFill>
              </a:rPr>
              <a:t>(vlsh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</a:rPr>
              <a:t>, vrsh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  <a:r>
              <a:rPr lang="it-IT" sz="2000" b="1" dirty="0" smtClean="0">
                <a:solidFill>
                  <a:srgbClr val="254061"/>
                </a:solidFill>
              </a:rPr>
              <a:t>)=I</a:t>
            </a:r>
            <a:r>
              <a:rPr lang="it-IT" sz="2000" b="1" baseline="-25000" dirty="0" smtClean="0">
                <a:solidFill>
                  <a:srgbClr val="254061"/>
                </a:solidFill>
              </a:rPr>
              <a:t>1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33400" y="5867401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254061"/>
                </a:solidFill>
              </a:rPr>
              <a:t>We</a:t>
            </a:r>
            <a:r>
              <a:rPr lang="it-IT" sz="2000" b="1" dirty="0" smtClean="0">
                <a:solidFill>
                  <a:srgbClr val="254061"/>
                </a:solidFill>
              </a:rPr>
              <a:t> can do </a:t>
            </a:r>
            <a:r>
              <a:rPr lang="it-IT" sz="2000" b="1" dirty="0" err="1" smtClean="0">
                <a:solidFill>
                  <a:srgbClr val="254061"/>
                </a:solidFill>
              </a:rPr>
              <a:t>it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by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using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800000"/>
                </a:solidFill>
              </a:rPr>
              <a:t>two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instances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of</a:t>
            </a:r>
            <a:r>
              <a:rPr lang="it-IT" sz="2000" b="1" dirty="0" smtClean="0">
                <a:solidFill>
                  <a:srgbClr val="254061"/>
                </a:solidFill>
              </a:rPr>
              <a:t> a </a:t>
            </a:r>
            <a:r>
              <a:rPr lang="it-IT" sz="2000" b="1" dirty="0" err="1" smtClean="0">
                <a:solidFill>
                  <a:srgbClr val="800000"/>
                </a:solidFill>
              </a:rPr>
              <a:t>visual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multi-secret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sharing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scheme</a:t>
            </a:r>
            <a:endParaRPr lang="it-IT" sz="2000" b="1" dirty="0" smtClean="0">
              <a:solidFill>
                <a:srgbClr val="254061"/>
              </a:solidFill>
            </a:endParaRPr>
          </a:p>
          <a:p>
            <a:r>
              <a:rPr lang="it-IT" sz="2000" b="1" dirty="0" smtClean="0">
                <a:solidFill>
                  <a:srgbClr val="254061"/>
                </a:solidFill>
              </a:rPr>
              <a:t>(</a:t>
            </a:r>
            <a:r>
              <a:rPr lang="it-IT" sz="2000" b="1" dirty="0" err="1" smtClean="0">
                <a:solidFill>
                  <a:srgbClr val="254061"/>
                </a:solidFill>
              </a:rPr>
              <a:t>see</a:t>
            </a:r>
            <a:r>
              <a:rPr lang="it-IT" sz="2000" b="1" dirty="0" smtClean="0">
                <a:solidFill>
                  <a:srgbClr val="254061"/>
                </a:solidFill>
              </a:rPr>
              <a:t> the </a:t>
            </a:r>
            <a:r>
              <a:rPr lang="it-IT" sz="2000" b="1" dirty="0" err="1" smtClean="0">
                <a:solidFill>
                  <a:srgbClr val="254061"/>
                </a:solidFill>
              </a:rPr>
              <a:t>paper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for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constructions</a:t>
            </a:r>
            <a:r>
              <a:rPr lang="it-IT" sz="2000" b="1" dirty="0" smtClean="0">
                <a:solidFill>
                  <a:srgbClr val="254061"/>
                </a:solidFill>
              </a:rPr>
              <a:t> and </a:t>
            </a:r>
            <a:r>
              <a:rPr lang="it-IT" sz="2000" b="1" dirty="0" err="1" smtClean="0">
                <a:solidFill>
                  <a:srgbClr val="254061"/>
                </a:solidFill>
              </a:rPr>
              <a:t>details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…</a:t>
            </a:r>
            <a:r>
              <a:rPr lang="it-IT" sz="2000" b="1" dirty="0" smtClean="0">
                <a:solidFill>
                  <a:srgbClr val="254061"/>
                </a:solidFill>
              </a:rPr>
              <a:t>)</a:t>
            </a:r>
            <a:endParaRPr lang="it-IT" sz="2000" b="1" dirty="0">
              <a:solidFill>
                <a:srgbClr val="2540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ateG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09800" y="1295401"/>
            <a:ext cx="5346701" cy="50927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568833" y="381000"/>
            <a:ext cx="23747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An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example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pic>
        <p:nvPicPr>
          <p:cNvPr id="7" name="Picture 1" descr="Schermata 11-2456610 alle 12.11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91000" y="5715000"/>
            <a:ext cx="589414" cy="594872"/>
          </a:xfrm>
          <a:prstGeom prst="rect">
            <a:avLst/>
          </a:prstGeom>
        </p:spPr>
      </p:pic>
      <p:pic>
        <p:nvPicPr>
          <p:cNvPr id="8" name="Picture 2" descr="Schermata 11-2456610 alle 12.11.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63344" y="5715000"/>
            <a:ext cx="586686" cy="594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ateG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49400" y="924454"/>
            <a:ext cx="6375400" cy="570494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568833" y="152400"/>
            <a:ext cx="23747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An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example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pic>
        <p:nvPicPr>
          <p:cNvPr id="7" name="Picture 1" descr="Schermata 11-2456610 alle 12.11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68386" y="6019800"/>
            <a:ext cx="589414" cy="594872"/>
          </a:xfrm>
          <a:prstGeom prst="rect">
            <a:avLst/>
          </a:prstGeom>
        </p:spPr>
      </p:pic>
      <p:pic>
        <p:nvPicPr>
          <p:cNvPr id="8" name="Picture 2" descr="Schermata 11-2456610 alle 12.11.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20544" y="6019800"/>
            <a:ext cx="586686" cy="594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ateG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43000" y="990600"/>
            <a:ext cx="7543800" cy="580570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505201" y="329624"/>
            <a:ext cx="23747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An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example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pic>
        <p:nvPicPr>
          <p:cNvPr id="6" name="Picture 1" descr="Schermata 11-2456610 alle 12.11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62400" y="6186928"/>
            <a:ext cx="589414" cy="594872"/>
          </a:xfrm>
          <a:prstGeom prst="rect">
            <a:avLst/>
          </a:prstGeom>
        </p:spPr>
      </p:pic>
      <p:pic>
        <p:nvPicPr>
          <p:cNvPr id="7" name="Picture 2" descr="Schermata 11-2456610 alle 12.11.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34744" y="6186928"/>
            <a:ext cx="586686" cy="594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l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35000" y="762001"/>
            <a:ext cx="8128000" cy="30734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81201" y="4724400"/>
            <a:ext cx="5543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10253F"/>
                </a:solidFill>
              </a:rPr>
              <a:t>Input </a:t>
            </a:r>
            <a:r>
              <a:rPr lang="it-IT" sz="2800" b="1" dirty="0" err="1" smtClean="0">
                <a:solidFill>
                  <a:srgbClr val="10253F"/>
                </a:solidFill>
              </a:rPr>
              <a:t>shares</a:t>
            </a:r>
            <a:r>
              <a:rPr lang="it-IT" sz="2800" b="1" dirty="0" smtClean="0">
                <a:solidFill>
                  <a:srgbClr val="10253F"/>
                </a:solidFill>
              </a:rPr>
              <a:t> - Circuit </a:t>
            </a:r>
            <a:r>
              <a:rPr lang="it-IT" sz="2800" b="1" dirty="0" err="1" smtClean="0">
                <a:solidFill>
                  <a:srgbClr val="10253F"/>
                </a:solidFill>
              </a:rPr>
              <a:t>representation</a:t>
            </a:r>
            <a:endParaRPr lang="it-IT" sz="2800" b="1" dirty="0">
              <a:solidFill>
                <a:srgbClr val="1025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71801" y="1066800"/>
            <a:ext cx="32718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Our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Main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Result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762000" y="2819400"/>
            <a:ext cx="7696200" cy="2057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rgbClr val="254061"/>
                </a:solidFill>
              </a:rPr>
              <a:t>Theorem</a:t>
            </a:r>
            <a:r>
              <a:rPr lang="it-IT" sz="2400" b="1" dirty="0">
                <a:solidFill>
                  <a:srgbClr val="254061"/>
                </a:solidFill>
              </a:rPr>
              <a:t> </a:t>
            </a:r>
            <a:r>
              <a:rPr lang="it-IT" sz="2400" b="1" dirty="0" err="1">
                <a:solidFill>
                  <a:srgbClr val="254061"/>
                </a:solidFill>
              </a:rPr>
              <a:t>1</a:t>
            </a:r>
            <a:r>
              <a:rPr lang="it-IT" sz="2400" b="1" dirty="0">
                <a:solidFill>
                  <a:srgbClr val="254061"/>
                </a:solidFill>
              </a:rPr>
              <a:t>. </a:t>
            </a:r>
            <a:r>
              <a:rPr lang="it-IT" sz="2400" b="1" dirty="0" err="1">
                <a:solidFill>
                  <a:srgbClr val="254061"/>
                </a:solidFill>
              </a:rPr>
              <a:t>Every</a:t>
            </a:r>
            <a:r>
              <a:rPr lang="it-IT" sz="2400" b="1" dirty="0">
                <a:solidFill>
                  <a:srgbClr val="254061"/>
                </a:solidFill>
              </a:rPr>
              <a:t> </a:t>
            </a:r>
            <a:r>
              <a:rPr lang="it-IT" sz="2400" b="1" dirty="0" err="1">
                <a:solidFill>
                  <a:srgbClr val="254061"/>
                </a:solidFill>
              </a:rPr>
              <a:t>two-party</a:t>
            </a:r>
            <a:r>
              <a:rPr lang="it-IT" sz="2400" b="1" dirty="0">
                <a:solidFill>
                  <a:srgbClr val="254061"/>
                </a:solidFill>
              </a:rPr>
              <a:t> </a:t>
            </a:r>
            <a:r>
              <a:rPr lang="it-IT" sz="2400" b="1" dirty="0" err="1">
                <a:solidFill>
                  <a:srgbClr val="254061"/>
                </a:solidFill>
              </a:rPr>
              <a:t>computation</a:t>
            </a:r>
            <a:r>
              <a:rPr lang="it-IT" sz="2400" b="1" dirty="0">
                <a:solidFill>
                  <a:srgbClr val="254061"/>
                </a:solidFill>
              </a:rPr>
              <a:t> </a:t>
            </a:r>
            <a:r>
              <a:rPr lang="it-IT" sz="2400" b="1" dirty="0" err="1">
                <a:solidFill>
                  <a:srgbClr val="254061"/>
                </a:solidFill>
              </a:rPr>
              <a:t>representable</a:t>
            </a:r>
            <a:r>
              <a:rPr lang="it-IT" sz="2400" b="1" dirty="0">
                <a:solidFill>
                  <a:srgbClr val="254061"/>
                </a:solidFill>
              </a:rPr>
              <a:t> </a:t>
            </a:r>
            <a:r>
              <a:rPr lang="it-IT" sz="2400" b="1" dirty="0" err="1">
                <a:solidFill>
                  <a:srgbClr val="254061"/>
                </a:solidFill>
              </a:rPr>
              <a:t>by</a:t>
            </a:r>
            <a:r>
              <a:rPr lang="it-IT" sz="2400" b="1" dirty="0">
                <a:solidFill>
                  <a:srgbClr val="254061"/>
                </a:solidFill>
              </a:rPr>
              <a:t> </a:t>
            </a:r>
            <a:r>
              <a:rPr lang="it-IT" sz="2400" b="1" dirty="0" err="1">
                <a:solidFill>
                  <a:srgbClr val="254061"/>
                </a:solidFill>
              </a:rPr>
              <a:t>means</a:t>
            </a:r>
            <a:r>
              <a:rPr lang="it-IT" sz="2400" b="1" dirty="0">
                <a:solidFill>
                  <a:srgbClr val="254061"/>
                </a:solidFill>
              </a:rPr>
              <a:t> </a:t>
            </a:r>
            <a:r>
              <a:rPr lang="it-IT" sz="2400" b="1" dirty="0" err="1">
                <a:solidFill>
                  <a:srgbClr val="254061"/>
                </a:solidFill>
              </a:rPr>
              <a:t>of</a:t>
            </a:r>
            <a:r>
              <a:rPr lang="it-IT" sz="2400" b="1" dirty="0">
                <a:solidFill>
                  <a:srgbClr val="254061"/>
                </a:solidFill>
              </a:rPr>
              <a:t> a </a:t>
            </a:r>
            <a:r>
              <a:rPr lang="it-IT" sz="2400" b="1" dirty="0" err="1">
                <a:solidFill>
                  <a:srgbClr val="254061"/>
                </a:solidFill>
              </a:rPr>
              <a:t>boolean</a:t>
            </a:r>
            <a:r>
              <a:rPr lang="it-IT" sz="2400" b="1" dirty="0">
                <a:solidFill>
                  <a:srgbClr val="254061"/>
                </a:solidFill>
              </a:rPr>
              <a:t> </a:t>
            </a:r>
            <a:r>
              <a:rPr lang="it-IT" sz="2400" b="1" dirty="0" err="1">
                <a:solidFill>
                  <a:srgbClr val="254061"/>
                </a:solidFill>
              </a:rPr>
              <a:t>function</a:t>
            </a:r>
            <a:r>
              <a:rPr lang="it-IT" sz="2400" b="1" dirty="0">
                <a:solidFill>
                  <a:srgbClr val="254061"/>
                </a:solidFill>
              </a:rPr>
              <a:t> </a:t>
            </a:r>
            <a:r>
              <a:rPr lang="it-IT" sz="2400" b="1" dirty="0" err="1">
                <a:solidFill>
                  <a:srgbClr val="254061"/>
                </a:solidFill>
              </a:rPr>
              <a:t>f</a:t>
            </a:r>
            <a:r>
              <a:rPr lang="it-IT" sz="2400" b="1" dirty="0">
                <a:solidFill>
                  <a:srgbClr val="254061"/>
                </a:solidFill>
              </a:rPr>
              <a:t>(</a:t>
            </a:r>
            <a:r>
              <a:rPr lang="it-IT" sz="2400" b="1" dirty="0" err="1">
                <a:solidFill>
                  <a:srgbClr val="254061"/>
                </a:solidFill>
              </a:rPr>
              <a:t>·</a:t>
            </a:r>
            <a:r>
              <a:rPr lang="it-IT" sz="2400" b="1" dirty="0">
                <a:solidFill>
                  <a:srgbClr val="254061"/>
                </a:solidFill>
              </a:rPr>
              <a:t>,</a:t>
            </a:r>
            <a:r>
              <a:rPr lang="it-IT" sz="2400" b="1" dirty="0" err="1">
                <a:solidFill>
                  <a:srgbClr val="254061"/>
                </a:solidFill>
              </a:rPr>
              <a:t>·</a:t>
            </a:r>
            <a:r>
              <a:rPr lang="it-IT" sz="2400" b="1" dirty="0">
                <a:solidFill>
                  <a:srgbClr val="254061"/>
                </a:solidFill>
              </a:rPr>
              <a:t>) can </a:t>
            </a:r>
            <a:r>
              <a:rPr lang="it-IT" sz="2400" b="1" dirty="0" err="1">
                <a:solidFill>
                  <a:srgbClr val="254061"/>
                </a:solidFill>
              </a:rPr>
              <a:t>be</a:t>
            </a:r>
            <a:r>
              <a:rPr lang="it-IT" sz="2400" b="1" dirty="0">
                <a:solidFill>
                  <a:srgbClr val="254061"/>
                </a:solidFill>
              </a:rPr>
              <a:t> </a:t>
            </a:r>
            <a:r>
              <a:rPr lang="it-IT" sz="2400" b="1" dirty="0" err="1">
                <a:solidFill>
                  <a:srgbClr val="254061"/>
                </a:solidFill>
              </a:rPr>
              <a:t>performed</a:t>
            </a:r>
            <a:r>
              <a:rPr lang="it-IT" sz="2400" b="1" dirty="0">
                <a:solidFill>
                  <a:srgbClr val="254061"/>
                </a:solidFill>
              </a:rPr>
              <a:t> </a:t>
            </a:r>
            <a:r>
              <a:rPr lang="it-IT" sz="2400" b="1" dirty="0" err="1">
                <a:solidFill>
                  <a:srgbClr val="254061"/>
                </a:solidFill>
              </a:rPr>
              <a:t>preserving</a:t>
            </a:r>
            <a:r>
              <a:rPr lang="it-IT" sz="2400" b="1" dirty="0">
                <a:solidFill>
                  <a:srgbClr val="254061"/>
                </a:solidFill>
              </a:rPr>
              <a:t> the privacy </a:t>
            </a:r>
            <a:r>
              <a:rPr lang="it-IT" sz="2400" b="1" dirty="0" err="1">
                <a:solidFill>
                  <a:srgbClr val="254061"/>
                </a:solidFill>
              </a:rPr>
              <a:t>of</a:t>
            </a:r>
            <a:r>
              <a:rPr lang="it-IT" sz="2400" b="1" dirty="0">
                <a:solidFill>
                  <a:srgbClr val="254061"/>
                </a:solidFill>
              </a:rPr>
              <a:t> the </a:t>
            </a:r>
            <a:r>
              <a:rPr lang="it-IT" sz="2400" b="1" dirty="0" err="1">
                <a:solidFill>
                  <a:srgbClr val="254061"/>
                </a:solidFill>
              </a:rPr>
              <a:t>inputs</a:t>
            </a:r>
            <a:r>
              <a:rPr lang="it-IT" sz="2400" b="1" dirty="0">
                <a:solidFill>
                  <a:srgbClr val="254061"/>
                </a:solidFill>
              </a:rPr>
              <a:t> </a:t>
            </a:r>
            <a:r>
              <a:rPr lang="it-IT" sz="2400" b="1" dirty="0" err="1">
                <a:solidFill>
                  <a:srgbClr val="254061"/>
                </a:solidFill>
              </a:rPr>
              <a:t>x</a:t>
            </a:r>
            <a:r>
              <a:rPr lang="it-IT" sz="2400" b="1" dirty="0">
                <a:solidFill>
                  <a:srgbClr val="254061"/>
                </a:solidFill>
              </a:rPr>
              <a:t> and </a:t>
            </a:r>
            <a:r>
              <a:rPr lang="it-IT" sz="2400" b="1" dirty="0" err="1">
                <a:solidFill>
                  <a:srgbClr val="254061"/>
                </a:solidFill>
              </a:rPr>
              <a:t>y</a:t>
            </a:r>
            <a:r>
              <a:rPr lang="it-IT" sz="2400" b="1" dirty="0">
                <a:solidFill>
                  <a:srgbClr val="254061"/>
                </a:solidFill>
              </a:rPr>
              <a:t> </a:t>
            </a:r>
            <a:r>
              <a:rPr lang="it-IT" sz="2400" b="1" dirty="0" err="1">
                <a:solidFill>
                  <a:srgbClr val="254061"/>
                </a:solidFill>
              </a:rPr>
              <a:t>through</a:t>
            </a:r>
            <a:r>
              <a:rPr lang="it-IT" sz="2400" b="1" dirty="0">
                <a:solidFill>
                  <a:srgbClr val="254061"/>
                </a:solidFill>
              </a:rPr>
              <a:t> a pure </a:t>
            </a:r>
            <a:r>
              <a:rPr lang="it-IT" sz="2400" b="1" dirty="0" err="1">
                <a:solidFill>
                  <a:srgbClr val="254061"/>
                </a:solidFill>
              </a:rPr>
              <a:t>physical</a:t>
            </a:r>
            <a:r>
              <a:rPr lang="it-IT" sz="2400" b="1" dirty="0">
                <a:solidFill>
                  <a:srgbClr val="254061"/>
                </a:solidFill>
              </a:rPr>
              <a:t> </a:t>
            </a:r>
            <a:r>
              <a:rPr lang="it-IT" sz="2800" b="1" dirty="0" err="1">
                <a:solidFill>
                  <a:srgbClr val="254061"/>
                </a:solidFill>
              </a:rPr>
              <a:t>visual</a:t>
            </a:r>
            <a:r>
              <a:rPr lang="it-IT" sz="2800" b="1" dirty="0">
                <a:solidFill>
                  <a:srgbClr val="254061"/>
                </a:solidFill>
              </a:rPr>
              <a:t> </a:t>
            </a:r>
            <a:r>
              <a:rPr lang="it-IT" sz="2400" b="1" dirty="0" err="1">
                <a:solidFill>
                  <a:srgbClr val="254061"/>
                </a:solidFill>
              </a:rPr>
              <a:t>evaluation</a:t>
            </a:r>
            <a:r>
              <a:rPr lang="it-IT" sz="2400" b="1" dirty="0">
                <a:solidFill>
                  <a:srgbClr val="254061"/>
                </a:solidFill>
              </a:rPr>
              <a:t> </a:t>
            </a:r>
            <a:r>
              <a:rPr lang="it-IT" sz="2400" b="1" dirty="0" err="1">
                <a:solidFill>
                  <a:srgbClr val="254061"/>
                </a:solidFill>
              </a:rPr>
              <a:t>process</a:t>
            </a:r>
            <a:r>
              <a:rPr lang="it-IT" sz="2400" b="1" dirty="0">
                <a:solidFill>
                  <a:srgbClr val="254061"/>
                </a:solidFill>
              </a:rPr>
              <a:t>.</a:t>
            </a:r>
          </a:p>
        </p:txBody>
      </p:sp>
      <p:pic>
        <p:nvPicPr>
          <p:cNvPr id="6" name="Immagine 5" descr="j0232431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" y="1"/>
            <a:ext cx="1968500" cy="151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75937" y="838200"/>
            <a:ext cx="54154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Physical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Oblivious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Transfer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957930" y="1752600"/>
            <a:ext cx="5109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254061"/>
                </a:solidFill>
              </a:rPr>
              <a:t>Assumption</a:t>
            </a:r>
            <a:r>
              <a:rPr lang="it-IT" sz="2000" b="1" dirty="0" smtClean="0">
                <a:solidFill>
                  <a:srgbClr val="254061"/>
                </a:solidFill>
              </a:rPr>
              <a:t>: </a:t>
            </a:r>
            <a:r>
              <a:rPr lang="it-IT" sz="2000" b="1" dirty="0" err="1" smtClean="0">
                <a:solidFill>
                  <a:srgbClr val="254061"/>
                </a:solidFill>
              </a:rPr>
              <a:t>Indistinguishable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envelopes</a:t>
            </a:r>
            <a:r>
              <a:rPr lang="it-IT" sz="2000" b="1" dirty="0" smtClean="0">
                <a:solidFill>
                  <a:srgbClr val="254061"/>
                </a:solidFill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</a:rPr>
              <a:t>exist</a:t>
            </a:r>
            <a:endParaRPr lang="it-IT" sz="2000" b="1" dirty="0">
              <a:solidFill>
                <a:srgbClr val="25406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12" y="2387025"/>
            <a:ext cx="3785176" cy="37851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387025"/>
            <a:ext cx="3785176" cy="3785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75937" y="838200"/>
            <a:ext cx="54154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Physical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Oblivious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Transfer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1194376" cy="1194376"/>
          </a:xfrm>
          <a:prstGeom prst="rect">
            <a:avLst/>
          </a:prstGeom>
        </p:spPr>
      </p:pic>
      <p:pic>
        <p:nvPicPr>
          <p:cNvPr id="8" name="Immagine 7" descr="AA04988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164" y="2460626"/>
            <a:ext cx="575237" cy="1806575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304801" y="2667000"/>
            <a:ext cx="2018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Prepares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two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envelopes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the </a:t>
            </a:r>
          </a:p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visual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shares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914400" y="22860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800000"/>
                </a:solidFill>
              </a:rPr>
              <a:t>1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3429000" y="1600200"/>
            <a:ext cx="208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Two-round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protocol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581400"/>
            <a:ext cx="381000" cy="381000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81400"/>
            <a:ext cx="381000" cy="381000"/>
          </a:xfrm>
          <a:prstGeom prst="rect">
            <a:avLst/>
          </a:prstGeom>
        </p:spPr>
      </p:pic>
      <p:sp>
        <p:nvSpPr>
          <p:cNvPr id="43" name="CasellaDiTesto 42"/>
          <p:cNvSpPr txBox="1"/>
          <p:nvPr/>
        </p:nvSpPr>
        <p:spPr>
          <a:xfrm>
            <a:off x="1108937" y="3609202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800000"/>
                </a:solidFill>
              </a:rPr>
              <a:t>1</a:t>
            </a:r>
            <a:endParaRPr lang="it-IT" sz="1200" dirty="0">
              <a:solidFill>
                <a:srgbClr val="80000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651737" y="3609202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800000"/>
                </a:solidFill>
              </a:rPr>
              <a:t>0</a:t>
            </a:r>
            <a:endParaRPr lang="it-IT" sz="1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75937" y="838200"/>
            <a:ext cx="54154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Physical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Oblivious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Transfer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1194376" cy="1194376"/>
          </a:xfrm>
          <a:prstGeom prst="rect">
            <a:avLst/>
          </a:prstGeom>
        </p:spPr>
      </p:pic>
      <p:pic>
        <p:nvPicPr>
          <p:cNvPr id="6" name="Immagine 5" descr="AA0445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641" y="2460626"/>
            <a:ext cx="1076961" cy="1806575"/>
          </a:xfrm>
          <a:prstGeom prst="rect">
            <a:avLst/>
          </a:prstGeom>
        </p:spPr>
      </p:pic>
      <p:pic>
        <p:nvPicPr>
          <p:cNvPr id="8" name="Immagine 7" descr="AA04988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164" y="2460626"/>
            <a:ext cx="575237" cy="18065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667000"/>
            <a:ext cx="381000" cy="381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124200"/>
            <a:ext cx="381000" cy="381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471137" y="3152002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800000"/>
                </a:solidFill>
              </a:rPr>
              <a:t>1</a:t>
            </a:r>
            <a:endParaRPr lang="it-IT" sz="1200" dirty="0">
              <a:solidFill>
                <a:srgbClr val="8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471137" y="2667001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800000"/>
                </a:solidFill>
              </a:rPr>
              <a:t>0</a:t>
            </a:r>
            <a:endParaRPr lang="it-IT" sz="1200" dirty="0">
              <a:solidFill>
                <a:srgbClr val="800000"/>
              </a:solidFill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3810002" y="3049589"/>
            <a:ext cx="143763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304801" y="2667000"/>
            <a:ext cx="2018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Prepares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two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envelopes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the </a:t>
            </a:r>
          </a:p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visual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shares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886200" y="2983468"/>
            <a:ext cx="144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254061"/>
                </a:solidFill>
              </a:rPr>
              <a:t>hands</a:t>
            </a:r>
            <a:r>
              <a:rPr lang="it-IT" b="1" dirty="0" smtClean="0">
                <a:solidFill>
                  <a:srgbClr val="254061"/>
                </a:solidFill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</a:rPr>
              <a:t>to</a:t>
            </a:r>
            <a:r>
              <a:rPr lang="it-IT" b="1" dirty="0" smtClean="0">
                <a:solidFill>
                  <a:srgbClr val="254061"/>
                </a:solidFill>
              </a:rPr>
              <a:t> Bob</a:t>
            </a:r>
            <a:endParaRPr lang="it-IT" b="1" dirty="0">
              <a:solidFill>
                <a:srgbClr val="254061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914400" y="22860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800000"/>
                </a:solidFill>
              </a:rPr>
              <a:t>1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4419600" y="33644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800000"/>
                </a:solidFill>
              </a:rPr>
              <a:t>2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3429000" y="1600200"/>
            <a:ext cx="208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Two-round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protocol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581400"/>
            <a:ext cx="381000" cy="381000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81400"/>
            <a:ext cx="381000" cy="381000"/>
          </a:xfrm>
          <a:prstGeom prst="rect">
            <a:avLst/>
          </a:prstGeom>
        </p:spPr>
      </p:pic>
      <p:sp>
        <p:nvSpPr>
          <p:cNvPr id="43" name="CasellaDiTesto 42"/>
          <p:cNvSpPr txBox="1"/>
          <p:nvPr/>
        </p:nvSpPr>
        <p:spPr>
          <a:xfrm>
            <a:off x="1108937" y="3609202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800000"/>
                </a:solidFill>
              </a:rPr>
              <a:t>1</a:t>
            </a:r>
            <a:endParaRPr lang="it-IT" sz="1200" dirty="0">
              <a:solidFill>
                <a:srgbClr val="80000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651737" y="3581401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800000"/>
                </a:solidFill>
              </a:rPr>
              <a:t>0</a:t>
            </a:r>
            <a:endParaRPr lang="it-IT" sz="1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75937" y="838200"/>
            <a:ext cx="54154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Physical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Oblivious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Transfer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1194376" cy="1194376"/>
          </a:xfrm>
          <a:prstGeom prst="rect">
            <a:avLst/>
          </a:prstGeom>
        </p:spPr>
      </p:pic>
      <p:pic>
        <p:nvPicPr>
          <p:cNvPr id="6" name="Immagine 5" descr="AA0445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641" y="2460626"/>
            <a:ext cx="1076961" cy="1806575"/>
          </a:xfrm>
          <a:prstGeom prst="rect">
            <a:avLst/>
          </a:prstGeom>
        </p:spPr>
      </p:pic>
      <p:pic>
        <p:nvPicPr>
          <p:cNvPr id="8" name="Immagine 7" descr="AA04988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164" y="2460626"/>
            <a:ext cx="575237" cy="18065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667000"/>
            <a:ext cx="381000" cy="381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124200"/>
            <a:ext cx="381000" cy="381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471137" y="3152002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800000"/>
                </a:solidFill>
              </a:rPr>
              <a:t>1</a:t>
            </a:r>
            <a:endParaRPr lang="it-IT" sz="1200" dirty="0">
              <a:solidFill>
                <a:srgbClr val="8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471137" y="2667001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800000"/>
                </a:solidFill>
              </a:rPr>
              <a:t>0</a:t>
            </a:r>
            <a:endParaRPr lang="it-IT" sz="1200" dirty="0">
              <a:solidFill>
                <a:srgbClr val="800000"/>
              </a:solidFill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3810002" y="3049589"/>
            <a:ext cx="143763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029200"/>
            <a:ext cx="381000" cy="3810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486400"/>
            <a:ext cx="381000" cy="3810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7281137" y="5514202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800000"/>
                </a:solidFill>
              </a:rPr>
              <a:t>1</a:t>
            </a:r>
            <a:endParaRPr lang="it-IT" sz="1200" dirty="0">
              <a:solidFill>
                <a:srgbClr val="80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738337" y="4724401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800000"/>
                </a:solidFill>
              </a:rPr>
              <a:t>0</a:t>
            </a:r>
            <a:endParaRPr lang="it-IT" sz="1200" dirty="0">
              <a:solidFill>
                <a:srgbClr val="80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04801" y="2667000"/>
            <a:ext cx="2018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Prepares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two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envelopes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the </a:t>
            </a:r>
          </a:p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visual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shares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886200" y="2983468"/>
            <a:ext cx="144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254061"/>
                </a:solidFill>
              </a:rPr>
              <a:t>hands</a:t>
            </a:r>
            <a:r>
              <a:rPr lang="it-IT" b="1" dirty="0" smtClean="0">
                <a:solidFill>
                  <a:srgbClr val="254061"/>
                </a:solidFill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</a:rPr>
              <a:t>to</a:t>
            </a:r>
            <a:r>
              <a:rPr lang="it-IT" b="1" dirty="0" smtClean="0">
                <a:solidFill>
                  <a:srgbClr val="254061"/>
                </a:solidFill>
              </a:rPr>
              <a:t> Bob</a:t>
            </a:r>
            <a:endParaRPr lang="it-IT" b="1" dirty="0">
              <a:solidFill>
                <a:srgbClr val="25406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6477000" y="3352801"/>
            <a:ext cx="27903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254061"/>
                </a:solidFill>
              </a:rPr>
              <a:t>Turns</a:t>
            </a:r>
            <a:r>
              <a:rPr lang="it-IT" b="1" dirty="0" smtClean="0">
                <a:solidFill>
                  <a:srgbClr val="254061"/>
                </a:solidFill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</a:rPr>
              <a:t>his</a:t>
            </a:r>
            <a:r>
              <a:rPr lang="it-IT" b="1" dirty="0" smtClean="0">
                <a:solidFill>
                  <a:srgbClr val="254061"/>
                </a:solidFill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</a:rPr>
              <a:t>shoulders</a:t>
            </a:r>
            <a:r>
              <a:rPr lang="it-IT" b="1" dirty="0" smtClean="0">
                <a:solidFill>
                  <a:srgbClr val="254061"/>
                </a:solidFill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</a:rPr>
              <a:t>to</a:t>
            </a:r>
            <a:r>
              <a:rPr lang="it-IT" b="1" dirty="0" smtClean="0">
                <a:solidFill>
                  <a:srgbClr val="254061"/>
                </a:solidFill>
              </a:rPr>
              <a:t> Alice</a:t>
            </a:r>
          </a:p>
          <a:p>
            <a:r>
              <a:rPr lang="it-IT" b="1" dirty="0" err="1" smtClean="0">
                <a:solidFill>
                  <a:srgbClr val="254061"/>
                </a:solidFill>
              </a:rPr>
              <a:t>Takes</a:t>
            </a:r>
            <a:r>
              <a:rPr lang="it-IT" b="1" dirty="0" smtClean="0">
                <a:solidFill>
                  <a:srgbClr val="254061"/>
                </a:solidFill>
              </a:rPr>
              <a:t> the </a:t>
            </a:r>
            <a:r>
              <a:rPr lang="it-IT" b="1" dirty="0" err="1" smtClean="0">
                <a:solidFill>
                  <a:srgbClr val="254061"/>
                </a:solidFill>
              </a:rPr>
              <a:t>one</a:t>
            </a:r>
            <a:r>
              <a:rPr lang="it-IT" b="1" dirty="0" smtClean="0">
                <a:solidFill>
                  <a:srgbClr val="254061"/>
                </a:solidFill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</a:rPr>
              <a:t>of</a:t>
            </a:r>
            <a:r>
              <a:rPr lang="it-IT" b="1" dirty="0" smtClean="0">
                <a:solidFill>
                  <a:srgbClr val="254061"/>
                </a:solidFill>
              </a:rPr>
              <a:t> interest</a:t>
            </a:r>
          </a:p>
          <a:p>
            <a:r>
              <a:rPr lang="it-IT" b="1" dirty="0" err="1" smtClean="0">
                <a:solidFill>
                  <a:srgbClr val="254061"/>
                </a:solidFill>
              </a:rPr>
              <a:t>Removes</a:t>
            </a:r>
            <a:r>
              <a:rPr lang="it-IT" b="1" dirty="0" smtClean="0">
                <a:solidFill>
                  <a:srgbClr val="254061"/>
                </a:solidFill>
              </a:rPr>
              <a:t> the post-it </a:t>
            </a:r>
            <a:r>
              <a:rPr lang="it-IT" b="1" dirty="0" err="1" smtClean="0">
                <a:solidFill>
                  <a:srgbClr val="254061"/>
                </a:solidFill>
              </a:rPr>
              <a:t>from</a:t>
            </a:r>
            <a:r>
              <a:rPr lang="it-IT" b="1" dirty="0" smtClean="0">
                <a:solidFill>
                  <a:srgbClr val="254061"/>
                </a:solidFill>
              </a:rPr>
              <a:t> </a:t>
            </a:r>
          </a:p>
          <a:p>
            <a:r>
              <a:rPr lang="it-IT" b="1" dirty="0" smtClean="0">
                <a:solidFill>
                  <a:srgbClr val="254061"/>
                </a:solidFill>
              </a:rPr>
              <a:t>the </a:t>
            </a:r>
            <a:r>
              <a:rPr lang="it-IT" b="1" dirty="0" err="1" smtClean="0">
                <a:solidFill>
                  <a:srgbClr val="254061"/>
                </a:solidFill>
              </a:rPr>
              <a:t>other</a:t>
            </a:r>
            <a:endParaRPr lang="it-IT" b="1" dirty="0" smtClean="0">
              <a:solidFill>
                <a:srgbClr val="254061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7825058" y="5498068"/>
            <a:ext cx="73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254061"/>
                </a:solidFill>
              </a:rPr>
              <a:t>keeps</a:t>
            </a:r>
            <a:endParaRPr lang="it-IT" b="1" dirty="0">
              <a:solidFill>
                <a:srgbClr val="254061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7772400" y="4953000"/>
            <a:ext cx="116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254061"/>
                </a:solidFill>
              </a:rPr>
              <a:t>gives</a:t>
            </a:r>
            <a:r>
              <a:rPr lang="it-IT" b="1" dirty="0" smtClean="0">
                <a:solidFill>
                  <a:srgbClr val="254061"/>
                </a:solidFill>
              </a:rPr>
              <a:t> back</a:t>
            </a:r>
            <a:endParaRPr lang="it-IT" b="1" dirty="0">
              <a:solidFill>
                <a:srgbClr val="254061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914400" y="22860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800000"/>
                </a:solidFill>
              </a:rPr>
              <a:t>1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4419600" y="33644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800000"/>
                </a:solidFill>
              </a:rPr>
              <a:t>2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7543800" y="2907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800000"/>
                </a:solidFill>
              </a:rPr>
              <a:t>3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3429000" y="1600200"/>
            <a:ext cx="208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Two-round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protocol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581400"/>
            <a:ext cx="381000" cy="381000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81400"/>
            <a:ext cx="381000" cy="381000"/>
          </a:xfrm>
          <a:prstGeom prst="rect">
            <a:avLst/>
          </a:prstGeom>
        </p:spPr>
      </p:pic>
      <p:sp>
        <p:nvSpPr>
          <p:cNvPr id="43" name="CasellaDiTesto 42"/>
          <p:cNvSpPr txBox="1"/>
          <p:nvPr/>
        </p:nvSpPr>
        <p:spPr>
          <a:xfrm>
            <a:off x="1108937" y="3609202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800000"/>
                </a:solidFill>
              </a:rPr>
              <a:t>1</a:t>
            </a:r>
            <a:endParaRPr lang="it-IT" sz="1200" dirty="0">
              <a:solidFill>
                <a:srgbClr val="80000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651737" y="3581401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800000"/>
                </a:solidFill>
              </a:rPr>
              <a:t>0</a:t>
            </a:r>
            <a:endParaRPr lang="it-IT" sz="1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75937" y="838200"/>
            <a:ext cx="54154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Physical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Oblivious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Transfer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1194376" cy="1194376"/>
          </a:xfrm>
          <a:prstGeom prst="rect">
            <a:avLst/>
          </a:prstGeom>
        </p:spPr>
      </p:pic>
      <p:pic>
        <p:nvPicPr>
          <p:cNvPr id="6" name="Immagine 5" descr="AA0445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641" y="2460626"/>
            <a:ext cx="1076961" cy="1806575"/>
          </a:xfrm>
          <a:prstGeom prst="rect">
            <a:avLst/>
          </a:prstGeom>
        </p:spPr>
      </p:pic>
      <p:pic>
        <p:nvPicPr>
          <p:cNvPr id="8" name="Immagine 7" descr="AA04988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164" y="2460626"/>
            <a:ext cx="575237" cy="18065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667000"/>
            <a:ext cx="381000" cy="381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124200"/>
            <a:ext cx="381000" cy="381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471137" y="3152002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800000"/>
                </a:solidFill>
              </a:rPr>
              <a:t>1</a:t>
            </a:r>
            <a:endParaRPr lang="it-IT" sz="1200" dirty="0">
              <a:solidFill>
                <a:srgbClr val="8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471137" y="2667001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800000"/>
                </a:solidFill>
              </a:rPr>
              <a:t>0</a:t>
            </a:r>
            <a:endParaRPr lang="it-IT" sz="1200" dirty="0">
              <a:solidFill>
                <a:srgbClr val="800000"/>
              </a:solidFill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3810002" y="3049589"/>
            <a:ext cx="143763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029200"/>
            <a:ext cx="381000" cy="3810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486400"/>
            <a:ext cx="381000" cy="3810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7281137" y="5514202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800000"/>
                </a:solidFill>
              </a:rPr>
              <a:t>1</a:t>
            </a:r>
            <a:endParaRPr lang="it-IT" sz="1200" dirty="0">
              <a:solidFill>
                <a:srgbClr val="80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738337" y="4724401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800000"/>
                </a:solidFill>
              </a:rPr>
              <a:t>0</a:t>
            </a:r>
            <a:endParaRPr lang="it-IT" sz="1200" dirty="0">
              <a:solidFill>
                <a:srgbClr val="800000"/>
              </a:solidFill>
            </a:endParaRPr>
          </a:p>
        </p:txBody>
      </p:sp>
      <p:pic>
        <p:nvPicPr>
          <p:cNvPr id="22" name="Immagine 21" descr="AA04988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164" y="4495801"/>
            <a:ext cx="575237" cy="1806575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5105400"/>
            <a:ext cx="381000" cy="381000"/>
          </a:xfrm>
          <a:prstGeom prst="rect">
            <a:avLst/>
          </a:prstGeom>
        </p:spPr>
      </p:pic>
      <p:cxnSp>
        <p:nvCxnSpPr>
          <p:cNvPr id="24" name="Connettore 2 23"/>
          <p:cNvCxnSpPr/>
          <p:nvPr/>
        </p:nvCxnSpPr>
        <p:spPr>
          <a:xfrm>
            <a:off x="3505202" y="5334000"/>
            <a:ext cx="1437639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304801" y="2667000"/>
            <a:ext cx="2018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Prepares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two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envelopes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the </a:t>
            </a:r>
          </a:p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visual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shares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886200" y="2983468"/>
            <a:ext cx="144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254061"/>
                </a:solidFill>
              </a:rPr>
              <a:t>hands</a:t>
            </a:r>
            <a:r>
              <a:rPr lang="it-IT" b="1" dirty="0" smtClean="0">
                <a:solidFill>
                  <a:srgbClr val="254061"/>
                </a:solidFill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</a:rPr>
              <a:t>to</a:t>
            </a:r>
            <a:r>
              <a:rPr lang="it-IT" b="1" dirty="0" smtClean="0">
                <a:solidFill>
                  <a:srgbClr val="254061"/>
                </a:solidFill>
              </a:rPr>
              <a:t> Bob</a:t>
            </a:r>
            <a:endParaRPr lang="it-IT" b="1" dirty="0">
              <a:solidFill>
                <a:srgbClr val="25406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6477000" y="3352801"/>
            <a:ext cx="26664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254061"/>
                </a:solidFill>
              </a:rPr>
              <a:t>Turns</a:t>
            </a:r>
            <a:r>
              <a:rPr lang="it-IT" b="1" dirty="0" smtClean="0">
                <a:solidFill>
                  <a:srgbClr val="254061"/>
                </a:solidFill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</a:rPr>
              <a:t>his</a:t>
            </a:r>
            <a:r>
              <a:rPr lang="it-IT" b="1" dirty="0" smtClean="0">
                <a:solidFill>
                  <a:srgbClr val="254061"/>
                </a:solidFill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</a:rPr>
              <a:t>sholders</a:t>
            </a:r>
            <a:r>
              <a:rPr lang="it-IT" b="1" dirty="0" smtClean="0">
                <a:solidFill>
                  <a:srgbClr val="254061"/>
                </a:solidFill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</a:rPr>
              <a:t>to</a:t>
            </a:r>
            <a:r>
              <a:rPr lang="it-IT" b="1" dirty="0" smtClean="0">
                <a:solidFill>
                  <a:srgbClr val="254061"/>
                </a:solidFill>
              </a:rPr>
              <a:t> Alice</a:t>
            </a:r>
          </a:p>
          <a:p>
            <a:r>
              <a:rPr lang="it-IT" b="1" dirty="0" err="1" smtClean="0">
                <a:solidFill>
                  <a:srgbClr val="254061"/>
                </a:solidFill>
              </a:rPr>
              <a:t>Takes</a:t>
            </a:r>
            <a:r>
              <a:rPr lang="it-IT" b="1" dirty="0" smtClean="0">
                <a:solidFill>
                  <a:srgbClr val="254061"/>
                </a:solidFill>
              </a:rPr>
              <a:t> the </a:t>
            </a:r>
            <a:r>
              <a:rPr lang="it-IT" b="1" dirty="0" err="1" smtClean="0">
                <a:solidFill>
                  <a:srgbClr val="254061"/>
                </a:solidFill>
              </a:rPr>
              <a:t>one</a:t>
            </a:r>
            <a:r>
              <a:rPr lang="it-IT" b="1" dirty="0" smtClean="0">
                <a:solidFill>
                  <a:srgbClr val="254061"/>
                </a:solidFill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</a:rPr>
              <a:t>of</a:t>
            </a:r>
            <a:r>
              <a:rPr lang="it-IT" b="1" dirty="0" smtClean="0">
                <a:solidFill>
                  <a:srgbClr val="254061"/>
                </a:solidFill>
              </a:rPr>
              <a:t> interest</a:t>
            </a:r>
          </a:p>
          <a:p>
            <a:r>
              <a:rPr lang="it-IT" b="1" dirty="0" err="1" smtClean="0">
                <a:solidFill>
                  <a:srgbClr val="254061"/>
                </a:solidFill>
              </a:rPr>
              <a:t>Removes</a:t>
            </a:r>
            <a:r>
              <a:rPr lang="it-IT" b="1" dirty="0" smtClean="0">
                <a:solidFill>
                  <a:srgbClr val="254061"/>
                </a:solidFill>
              </a:rPr>
              <a:t> the post-it </a:t>
            </a:r>
            <a:r>
              <a:rPr lang="it-IT" b="1" dirty="0" err="1" smtClean="0">
                <a:solidFill>
                  <a:srgbClr val="254061"/>
                </a:solidFill>
              </a:rPr>
              <a:t>from</a:t>
            </a:r>
            <a:r>
              <a:rPr lang="it-IT" b="1" dirty="0" smtClean="0">
                <a:solidFill>
                  <a:srgbClr val="254061"/>
                </a:solidFill>
              </a:rPr>
              <a:t> </a:t>
            </a:r>
          </a:p>
          <a:p>
            <a:r>
              <a:rPr lang="it-IT" b="1" dirty="0" smtClean="0">
                <a:solidFill>
                  <a:srgbClr val="254061"/>
                </a:solidFill>
              </a:rPr>
              <a:t>the </a:t>
            </a:r>
            <a:r>
              <a:rPr lang="it-IT" b="1" dirty="0" err="1" smtClean="0">
                <a:solidFill>
                  <a:srgbClr val="254061"/>
                </a:solidFill>
              </a:rPr>
              <a:t>other</a:t>
            </a:r>
            <a:endParaRPr lang="it-IT" b="1" dirty="0" smtClean="0">
              <a:solidFill>
                <a:srgbClr val="254061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7825058" y="5498068"/>
            <a:ext cx="73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254061"/>
                </a:solidFill>
              </a:rPr>
              <a:t>keeps</a:t>
            </a:r>
            <a:endParaRPr lang="it-IT" b="1" dirty="0">
              <a:solidFill>
                <a:srgbClr val="254061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7772400" y="4953000"/>
            <a:ext cx="116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254061"/>
                </a:solidFill>
              </a:rPr>
              <a:t>gives</a:t>
            </a:r>
            <a:r>
              <a:rPr lang="it-IT" b="1" dirty="0" smtClean="0">
                <a:solidFill>
                  <a:srgbClr val="254061"/>
                </a:solidFill>
              </a:rPr>
              <a:t> back</a:t>
            </a:r>
            <a:endParaRPr lang="it-IT" b="1" dirty="0">
              <a:solidFill>
                <a:srgbClr val="254061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3430898" y="5345668"/>
            <a:ext cx="153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254061"/>
                </a:solidFill>
              </a:rPr>
              <a:t>hands</a:t>
            </a:r>
            <a:r>
              <a:rPr lang="it-IT" b="1" dirty="0" smtClean="0">
                <a:solidFill>
                  <a:srgbClr val="254061"/>
                </a:solidFill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</a:rPr>
              <a:t>to</a:t>
            </a:r>
            <a:r>
              <a:rPr lang="it-IT" b="1" dirty="0" smtClean="0">
                <a:solidFill>
                  <a:srgbClr val="254061"/>
                </a:solidFill>
              </a:rPr>
              <a:t> Alice</a:t>
            </a:r>
            <a:endParaRPr lang="it-IT" b="1" dirty="0">
              <a:solidFill>
                <a:srgbClr val="254061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914400" y="22860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800000"/>
                </a:solidFill>
              </a:rPr>
              <a:t>1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4419600" y="33644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800000"/>
                </a:solidFill>
              </a:rPr>
              <a:t>2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7543800" y="2907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800000"/>
                </a:solidFill>
              </a:rPr>
              <a:t>3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4194140" y="5791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800000"/>
                </a:solidFill>
              </a:rPr>
              <a:t>4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3429000" y="1600200"/>
            <a:ext cx="208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Two-round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protocol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581400"/>
            <a:ext cx="381000" cy="381000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81400"/>
            <a:ext cx="381000" cy="381000"/>
          </a:xfrm>
          <a:prstGeom prst="rect">
            <a:avLst/>
          </a:prstGeom>
        </p:spPr>
      </p:pic>
      <p:sp>
        <p:nvSpPr>
          <p:cNvPr id="43" name="CasellaDiTesto 42"/>
          <p:cNvSpPr txBox="1"/>
          <p:nvPr/>
        </p:nvSpPr>
        <p:spPr>
          <a:xfrm>
            <a:off x="1108937" y="3609202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800000"/>
                </a:solidFill>
              </a:rPr>
              <a:t>1</a:t>
            </a:r>
            <a:endParaRPr lang="it-IT" sz="1200" dirty="0">
              <a:solidFill>
                <a:srgbClr val="80000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651737" y="3581401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800000"/>
                </a:solidFill>
              </a:rPr>
              <a:t>0</a:t>
            </a:r>
            <a:endParaRPr lang="it-IT" sz="1200" dirty="0">
              <a:solidFill>
                <a:srgbClr val="800000"/>
              </a:solidFill>
            </a:endParaRPr>
          </a:p>
        </p:txBody>
      </p:sp>
      <p:pic>
        <p:nvPicPr>
          <p:cNvPr id="40" name="Immagine 39" descr="AA0445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1" y="4495801"/>
            <a:ext cx="1076961" cy="180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75937" y="838200"/>
            <a:ext cx="54154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Physical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Oblivious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Transfer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1194376" cy="1194376"/>
          </a:xfrm>
          <a:prstGeom prst="rect">
            <a:avLst/>
          </a:prstGeom>
        </p:spPr>
      </p:pic>
      <p:pic>
        <p:nvPicPr>
          <p:cNvPr id="6" name="Immagine 5" descr="AA0445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641" y="2460626"/>
            <a:ext cx="1076961" cy="1806575"/>
          </a:xfrm>
          <a:prstGeom prst="rect">
            <a:avLst/>
          </a:prstGeom>
        </p:spPr>
      </p:pic>
      <p:pic>
        <p:nvPicPr>
          <p:cNvPr id="8" name="Immagine 7" descr="AA04988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164" y="2460626"/>
            <a:ext cx="575237" cy="18065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667000"/>
            <a:ext cx="381000" cy="381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124200"/>
            <a:ext cx="381000" cy="381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471137" y="3152002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800000"/>
                </a:solidFill>
              </a:rPr>
              <a:t>1</a:t>
            </a:r>
            <a:endParaRPr lang="it-IT" sz="1200" dirty="0">
              <a:solidFill>
                <a:srgbClr val="8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471137" y="2667001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800000"/>
                </a:solidFill>
              </a:rPr>
              <a:t>0</a:t>
            </a:r>
            <a:endParaRPr lang="it-IT" sz="1200" dirty="0">
              <a:solidFill>
                <a:srgbClr val="800000"/>
              </a:solidFill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3810002" y="3049589"/>
            <a:ext cx="143763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029200"/>
            <a:ext cx="381000" cy="3810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486400"/>
            <a:ext cx="381000" cy="3810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7281137" y="5514202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800000"/>
                </a:solidFill>
              </a:rPr>
              <a:t>1</a:t>
            </a:r>
            <a:endParaRPr lang="it-IT" sz="1200" dirty="0">
              <a:solidFill>
                <a:srgbClr val="80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738337" y="4724401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800000"/>
                </a:solidFill>
              </a:rPr>
              <a:t>0</a:t>
            </a:r>
            <a:endParaRPr lang="it-IT" sz="1200" dirty="0">
              <a:solidFill>
                <a:srgbClr val="800000"/>
              </a:solidFill>
            </a:endParaRPr>
          </a:p>
        </p:txBody>
      </p:sp>
      <p:pic>
        <p:nvPicPr>
          <p:cNvPr id="21" name="Immagine 20" descr="AA0445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1" y="4518026"/>
            <a:ext cx="1076961" cy="1806575"/>
          </a:xfrm>
          <a:prstGeom prst="rect">
            <a:avLst/>
          </a:prstGeom>
        </p:spPr>
      </p:pic>
      <p:pic>
        <p:nvPicPr>
          <p:cNvPr id="22" name="Immagine 21" descr="AA04988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164" y="4495801"/>
            <a:ext cx="575237" cy="1806575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5105400"/>
            <a:ext cx="381000" cy="381000"/>
          </a:xfrm>
          <a:prstGeom prst="rect">
            <a:avLst/>
          </a:prstGeom>
        </p:spPr>
      </p:pic>
      <p:cxnSp>
        <p:nvCxnSpPr>
          <p:cNvPr id="24" name="Connettore 2 23"/>
          <p:cNvCxnSpPr/>
          <p:nvPr/>
        </p:nvCxnSpPr>
        <p:spPr>
          <a:xfrm>
            <a:off x="3505202" y="5334000"/>
            <a:ext cx="1437639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304801" y="2667000"/>
            <a:ext cx="2018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Prepares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two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envelopes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the </a:t>
            </a:r>
          </a:p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visual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shares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76243" y="4944070"/>
            <a:ext cx="2396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254061"/>
                </a:solidFill>
              </a:rPr>
              <a:t>Destroys</a:t>
            </a:r>
            <a:r>
              <a:rPr lang="it-IT" b="1" dirty="0" smtClean="0">
                <a:solidFill>
                  <a:srgbClr val="254061"/>
                </a:solidFill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</a:rPr>
              <a:t>it</a:t>
            </a:r>
            <a:r>
              <a:rPr lang="it-IT" b="1" dirty="0" smtClean="0">
                <a:solidFill>
                  <a:srgbClr val="254061"/>
                </a:solidFill>
              </a:rPr>
              <a:t> under </a:t>
            </a:r>
            <a:r>
              <a:rPr lang="it-IT" b="1" dirty="0" err="1" smtClean="0">
                <a:solidFill>
                  <a:srgbClr val="254061"/>
                </a:solidFill>
              </a:rPr>
              <a:t>Bob’s</a:t>
            </a:r>
            <a:endParaRPr lang="it-IT" b="1" dirty="0" smtClean="0">
              <a:solidFill>
                <a:srgbClr val="254061"/>
              </a:solidFill>
            </a:endParaRPr>
          </a:p>
          <a:p>
            <a:r>
              <a:rPr lang="it-IT" b="1" dirty="0" err="1" smtClean="0">
                <a:solidFill>
                  <a:srgbClr val="254061"/>
                </a:solidFill>
              </a:rPr>
              <a:t>surveillance</a:t>
            </a:r>
            <a:r>
              <a:rPr lang="it-IT" b="1" dirty="0" smtClean="0">
                <a:solidFill>
                  <a:srgbClr val="254061"/>
                </a:solidFill>
              </a:rPr>
              <a:t> </a:t>
            </a:r>
            <a:endParaRPr lang="it-IT" b="1" dirty="0">
              <a:solidFill>
                <a:srgbClr val="254061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886200" y="2983468"/>
            <a:ext cx="144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254061"/>
                </a:solidFill>
              </a:rPr>
              <a:t>hands</a:t>
            </a:r>
            <a:r>
              <a:rPr lang="it-IT" b="1" dirty="0" smtClean="0">
                <a:solidFill>
                  <a:srgbClr val="254061"/>
                </a:solidFill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</a:rPr>
              <a:t>to</a:t>
            </a:r>
            <a:r>
              <a:rPr lang="it-IT" b="1" dirty="0" smtClean="0">
                <a:solidFill>
                  <a:srgbClr val="254061"/>
                </a:solidFill>
              </a:rPr>
              <a:t> Bob</a:t>
            </a:r>
            <a:endParaRPr lang="it-IT" b="1" dirty="0">
              <a:solidFill>
                <a:srgbClr val="25406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6477000" y="3352801"/>
            <a:ext cx="26664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254061"/>
                </a:solidFill>
              </a:rPr>
              <a:t>Turns</a:t>
            </a:r>
            <a:r>
              <a:rPr lang="it-IT" b="1" dirty="0" smtClean="0">
                <a:solidFill>
                  <a:srgbClr val="254061"/>
                </a:solidFill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</a:rPr>
              <a:t>his</a:t>
            </a:r>
            <a:r>
              <a:rPr lang="it-IT" b="1" dirty="0" smtClean="0">
                <a:solidFill>
                  <a:srgbClr val="254061"/>
                </a:solidFill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</a:rPr>
              <a:t>sholders</a:t>
            </a:r>
            <a:r>
              <a:rPr lang="it-IT" b="1" dirty="0" smtClean="0">
                <a:solidFill>
                  <a:srgbClr val="254061"/>
                </a:solidFill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</a:rPr>
              <a:t>to</a:t>
            </a:r>
            <a:r>
              <a:rPr lang="it-IT" b="1" dirty="0" smtClean="0">
                <a:solidFill>
                  <a:srgbClr val="254061"/>
                </a:solidFill>
              </a:rPr>
              <a:t> Alice</a:t>
            </a:r>
          </a:p>
          <a:p>
            <a:r>
              <a:rPr lang="it-IT" b="1" dirty="0" err="1" smtClean="0">
                <a:solidFill>
                  <a:srgbClr val="254061"/>
                </a:solidFill>
              </a:rPr>
              <a:t>Takes</a:t>
            </a:r>
            <a:r>
              <a:rPr lang="it-IT" b="1" dirty="0" smtClean="0">
                <a:solidFill>
                  <a:srgbClr val="254061"/>
                </a:solidFill>
              </a:rPr>
              <a:t> the </a:t>
            </a:r>
            <a:r>
              <a:rPr lang="it-IT" b="1" dirty="0" err="1" smtClean="0">
                <a:solidFill>
                  <a:srgbClr val="254061"/>
                </a:solidFill>
              </a:rPr>
              <a:t>one</a:t>
            </a:r>
            <a:r>
              <a:rPr lang="it-IT" b="1" dirty="0" smtClean="0">
                <a:solidFill>
                  <a:srgbClr val="254061"/>
                </a:solidFill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</a:rPr>
              <a:t>of</a:t>
            </a:r>
            <a:r>
              <a:rPr lang="it-IT" b="1" dirty="0" smtClean="0">
                <a:solidFill>
                  <a:srgbClr val="254061"/>
                </a:solidFill>
              </a:rPr>
              <a:t> interest</a:t>
            </a:r>
          </a:p>
          <a:p>
            <a:r>
              <a:rPr lang="it-IT" b="1" dirty="0" err="1" smtClean="0">
                <a:solidFill>
                  <a:srgbClr val="254061"/>
                </a:solidFill>
              </a:rPr>
              <a:t>Removes</a:t>
            </a:r>
            <a:r>
              <a:rPr lang="it-IT" b="1" dirty="0" smtClean="0">
                <a:solidFill>
                  <a:srgbClr val="254061"/>
                </a:solidFill>
              </a:rPr>
              <a:t> the post-it </a:t>
            </a:r>
            <a:r>
              <a:rPr lang="it-IT" b="1" dirty="0" err="1" smtClean="0">
                <a:solidFill>
                  <a:srgbClr val="254061"/>
                </a:solidFill>
              </a:rPr>
              <a:t>from</a:t>
            </a:r>
            <a:r>
              <a:rPr lang="it-IT" b="1" dirty="0" smtClean="0">
                <a:solidFill>
                  <a:srgbClr val="254061"/>
                </a:solidFill>
              </a:rPr>
              <a:t> </a:t>
            </a:r>
          </a:p>
          <a:p>
            <a:r>
              <a:rPr lang="it-IT" b="1" dirty="0" smtClean="0">
                <a:solidFill>
                  <a:srgbClr val="254061"/>
                </a:solidFill>
              </a:rPr>
              <a:t>the </a:t>
            </a:r>
            <a:r>
              <a:rPr lang="it-IT" b="1" dirty="0" err="1" smtClean="0">
                <a:solidFill>
                  <a:srgbClr val="254061"/>
                </a:solidFill>
              </a:rPr>
              <a:t>other</a:t>
            </a:r>
            <a:endParaRPr lang="it-IT" b="1" dirty="0" smtClean="0">
              <a:solidFill>
                <a:srgbClr val="254061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7825058" y="5498068"/>
            <a:ext cx="73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254061"/>
                </a:solidFill>
              </a:rPr>
              <a:t>keeps</a:t>
            </a:r>
            <a:endParaRPr lang="it-IT" b="1" dirty="0">
              <a:solidFill>
                <a:srgbClr val="254061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7772400" y="4953000"/>
            <a:ext cx="116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254061"/>
                </a:solidFill>
              </a:rPr>
              <a:t>gives</a:t>
            </a:r>
            <a:r>
              <a:rPr lang="it-IT" b="1" dirty="0" smtClean="0">
                <a:solidFill>
                  <a:srgbClr val="254061"/>
                </a:solidFill>
              </a:rPr>
              <a:t> back</a:t>
            </a:r>
            <a:endParaRPr lang="it-IT" b="1" dirty="0">
              <a:solidFill>
                <a:srgbClr val="254061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3430898" y="5345668"/>
            <a:ext cx="153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254061"/>
                </a:solidFill>
              </a:rPr>
              <a:t>hands</a:t>
            </a:r>
            <a:r>
              <a:rPr lang="it-IT" b="1" dirty="0" smtClean="0">
                <a:solidFill>
                  <a:srgbClr val="254061"/>
                </a:solidFill>
              </a:rPr>
              <a:t> </a:t>
            </a:r>
            <a:r>
              <a:rPr lang="it-IT" b="1" dirty="0" err="1" smtClean="0">
                <a:solidFill>
                  <a:srgbClr val="254061"/>
                </a:solidFill>
              </a:rPr>
              <a:t>to</a:t>
            </a:r>
            <a:r>
              <a:rPr lang="it-IT" b="1" dirty="0" smtClean="0">
                <a:solidFill>
                  <a:srgbClr val="254061"/>
                </a:solidFill>
              </a:rPr>
              <a:t> Alice</a:t>
            </a:r>
            <a:endParaRPr lang="it-IT" b="1" dirty="0">
              <a:solidFill>
                <a:srgbClr val="254061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914400" y="22860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800000"/>
                </a:solidFill>
              </a:rPr>
              <a:t>1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4419600" y="33644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800000"/>
                </a:solidFill>
              </a:rPr>
              <a:t>2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7543800" y="2907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800000"/>
                </a:solidFill>
              </a:rPr>
              <a:t>3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4194140" y="5791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800000"/>
                </a:solidFill>
              </a:rPr>
              <a:t>4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914400" y="5955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800000"/>
                </a:solidFill>
              </a:rPr>
              <a:t>5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3429000" y="1600200"/>
            <a:ext cx="208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Two-round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protocol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581400"/>
            <a:ext cx="381000" cy="381000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81400"/>
            <a:ext cx="381000" cy="381000"/>
          </a:xfrm>
          <a:prstGeom prst="rect">
            <a:avLst/>
          </a:prstGeom>
        </p:spPr>
      </p:pic>
      <p:sp>
        <p:nvSpPr>
          <p:cNvPr id="43" name="CasellaDiTesto 42"/>
          <p:cNvSpPr txBox="1"/>
          <p:nvPr/>
        </p:nvSpPr>
        <p:spPr>
          <a:xfrm>
            <a:off x="1108937" y="3609202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800000"/>
                </a:solidFill>
              </a:rPr>
              <a:t>1</a:t>
            </a:r>
            <a:endParaRPr lang="it-IT" sz="1200" dirty="0">
              <a:solidFill>
                <a:srgbClr val="80000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651737" y="3581401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800000"/>
                </a:solidFill>
              </a:rPr>
              <a:t>0</a:t>
            </a:r>
            <a:endParaRPr lang="it-IT" sz="1200" dirty="0">
              <a:solidFill>
                <a:srgbClr val="800000"/>
              </a:solidFill>
            </a:endParaRPr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638800"/>
            <a:ext cx="381000" cy="381000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60198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69626" y="762000"/>
            <a:ext cx="28885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VTPC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Protocol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66800" y="1752601"/>
            <a:ext cx="7239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sz="2400" b="1" dirty="0" smtClean="0">
                <a:solidFill>
                  <a:srgbClr val="254061"/>
                </a:solidFill>
              </a:rPr>
              <a:t>  Alice </a:t>
            </a:r>
            <a:r>
              <a:rPr lang="it-IT" sz="2400" b="1" dirty="0" err="1" smtClean="0">
                <a:solidFill>
                  <a:srgbClr val="800000"/>
                </a:solidFill>
              </a:rPr>
              <a:t>constructs</a:t>
            </a:r>
            <a:r>
              <a:rPr lang="it-IT" sz="2400" b="1" dirty="0" smtClean="0">
                <a:solidFill>
                  <a:srgbClr val="254061"/>
                </a:solidFill>
              </a:rPr>
              <a:t> the </a:t>
            </a:r>
            <a:r>
              <a:rPr lang="it-IT" sz="2400" b="1" dirty="0" err="1" smtClean="0">
                <a:solidFill>
                  <a:srgbClr val="254061"/>
                </a:solidFill>
              </a:rPr>
              <a:t>visual</a:t>
            </a:r>
            <a:r>
              <a:rPr lang="it-IT" sz="2400" b="1" dirty="0" smtClean="0">
                <a:solidFill>
                  <a:srgbClr val="254061"/>
                </a:solidFill>
              </a:rPr>
              <a:t> </a:t>
            </a:r>
            <a:r>
              <a:rPr lang="it-IT" sz="2400" b="1" dirty="0" err="1" smtClean="0">
                <a:solidFill>
                  <a:srgbClr val="254061"/>
                </a:solidFill>
              </a:rPr>
              <a:t>shares</a:t>
            </a:r>
            <a:r>
              <a:rPr lang="it-IT" sz="2400" b="1" dirty="0" smtClean="0">
                <a:solidFill>
                  <a:srgbClr val="254061"/>
                </a:solidFill>
              </a:rPr>
              <a:t> </a:t>
            </a:r>
            <a:r>
              <a:rPr lang="it-IT" sz="2400" b="1" dirty="0" err="1" smtClean="0">
                <a:solidFill>
                  <a:srgbClr val="254061"/>
                </a:solidFill>
              </a:rPr>
              <a:t>associated</a:t>
            </a:r>
            <a:r>
              <a:rPr lang="it-IT" sz="2400" b="1" dirty="0" smtClean="0">
                <a:solidFill>
                  <a:srgbClr val="254061"/>
                </a:solidFill>
              </a:rPr>
              <a:t> </a:t>
            </a:r>
            <a:r>
              <a:rPr lang="it-IT" sz="2400" b="1" dirty="0" err="1" smtClean="0">
                <a:solidFill>
                  <a:srgbClr val="254061"/>
                </a:solidFill>
              </a:rPr>
              <a:t>to</a:t>
            </a:r>
            <a:r>
              <a:rPr lang="it-IT" sz="2400" b="1" dirty="0" smtClean="0">
                <a:solidFill>
                  <a:srgbClr val="254061"/>
                </a:solidFill>
              </a:rPr>
              <a:t> the input </a:t>
            </a:r>
            <a:r>
              <a:rPr lang="it-IT" sz="2400" b="1" dirty="0" err="1" smtClean="0">
                <a:solidFill>
                  <a:srgbClr val="254061"/>
                </a:solidFill>
              </a:rPr>
              <a:t>wires</a:t>
            </a:r>
            <a:endParaRPr lang="it-IT" sz="2400" b="1" dirty="0" smtClean="0">
              <a:solidFill>
                <a:srgbClr val="254061"/>
              </a:solidFill>
            </a:endParaRPr>
          </a:p>
          <a:p>
            <a:pPr>
              <a:buFont typeface="Arial"/>
              <a:buChar char="•"/>
            </a:pPr>
            <a:endParaRPr lang="it-IT" sz="2400" b="1" dirty="0" smtClean="0">
              <a:solidFill>
                <a:srgbClr val="254061"/>
              </a:solidFill>
            </a:endParaRPr>
          </a:p>
          <a:p>
            <a:pPr>
              <a:buFont typeface="Arial"/>
              <a:buChar char="•"/>
            </a:pPr>
            <a:r>
              <a:rPr lang="it-IT" sz="2400" b="1" dirty="0" smtClean="0">
                <a:solidFill>
                  <a:srgbClr val="254061"/>
                </a:solidFill>
              </a:rPr>
              <a:t>  </a:t>
            </a:r>
            <a:r>
              <a:rPr lang="it-IT" sz="2400" b="1" dirty="0" err="1" smtClean="0">
                <a:solidFill>
                  <a:srgbClr val="254061"/>
                </a:solidFill>
              </a:rPr>
              <a:t>Sends</a:t>
            </a:r>
            <a:r>
              <a:rPr lang="it-IT" sz="2400" b="1" dirty="0" smtClean="0">
                <a:solidFill>
                  <a:srgbClr val="254061"/>
                </a:solidFill>
              </a:rPr>
              <a:t> </a:t>
            </a:r>
            <a:r>
              <a:rPr lang="it-IT" sz="2400" b="1" dirty="0" err="1" smtClean="0">
                <a:solidFill>
                  <a:srgbClr val="254061"/>
                </a:solidFill>
              </a:rPr>
              <a:t>to</a:t>
            </a:r>
            <a:r>
              <a:rPr lang="it-IT" sz="2400" b="1" dirty="0" smtClean="0">
                <a:solidFill>
                  <a:srgbClr val="254061"/>
                </a:solidFill>
              </a:rPr>
              <a:t> Bob the </a:t>
            </a:r>
            <a:r>
              <a:rPr lang="it-IT" sz="2400" b="1" dirty="0" err="1" smtClean="0">
                <a:solidFill>
                  <a:srgbClr val="254061"/>
                </a:solidFill>
              </a:rPr>
              <a:t>shares</a:t>
            </a:r>
            <a:r>
              <a:rPr lang="it-IT" sz="2400" b="1" dirty="0" smtClean="0">
                <a:solidFill>
                  <a:srgbClr val="254061"/>
                </a:solidFill>
              </a:rPr>
              <a:t> </a:t>
            </a:r>
            <a:r>
              <a:rPr lang="it-IT" sz="2400" b="1" dirty="0" err="1" smtClean="0">
                <a:solidFill>
                  <a:srgbClr val="254061"/>
                </a:solidFill>
              </a:rPr>
              <a:t>associated</a:t>
            </a:r>
            <a:r>
              <a:rPr lang="it-IT" sz="2400" b="1" dirty="0" smtClean="0">
                <a:solidFill>
                  <a:srgbClr val="254061"/>
                </a:solidFill>
              </a:rPr>
              <a:t> </a:t>
            </a:r>
            <a:r>
              <a:rPr lang="it-IT" sz="2400" b="1" dirty="0" err="1" smtClean="0">
                <a:solidFill>
                  <a:srgbClr val="254061"/>
                </a:solidFill>
              </a:rPr>
              <a:t>to</a:t>
            </a:r>
            <a:r>
              <a:rPr lang="it-IT" sz="2400" b="1" dirty="0" smtClean="0">
                <a:solidFill>
                  <a:srgbClr val="254061"/>
                </a:solidFill>
              </a:rPr>
              <a:t> </a:t>
            </a:r>
            <a:r>
              <a:rPr lang="it-IT" sz="2400" b="1" dirty="0" err="1" smtClean="0">
                <a:solidFill>
                  <a:srgbClr val="800000"/>
                </a:solidFill>
              </a:rPr>
              <a:t>her</a:t>
            </a:r>
            <a:r>
              <a:rPr lang="it-IT" sz="2400" b="1" dirty="0" smtClean="0">
                <a:solidFill>
                  <a:srgbClr val="800000"/>
                </a:solidFill>
              </a:rPr>
              <a:t> input </a:t>
            </a:r>
            <a:r>
              <a:rPr lang="it-IT" sz="2400" b="1" dirty="0" err="1" smtClean="0">
                <a:solidFill>
                  <a:srgbClr val="800000"/>
                </a:solidFill>
              </a:rPr>
              <a:t>bits</a:t>
            </a:r>
            <a:endParaRPr lang="it-IT" sz="2400" b="1" dirty="0" smtClean="0">
              <a:solidFill>
                <a:srgbClr val="800000"/>
              </a:solidFill>
            </a:endParaRPr>
          </a:p>
          <a:p>
            <a:pPr lvl="1">
              <a:buFont typeface="Arial"/>
              <a:buChar char="•"/>
            </a:pPr>
            <a:endParaRPr lang="it-IT" sz="2400" b="1" dirty="0" smtClean="0">
              <a:solidFill>
                <a:srgbClr val="254061"/>
              </a:solidFill>
            </a:endParaRPr>
          </a:p>
          <a:p>
            <a:pPr>
              <a:buFont typeface="Arial"/>
              <a:buChar char="•"/>
            </a:pPr>
            <a:r>
              <a:rPr lang="it-IT" sz="2400" b="1" dirty="0" smtClean="0">
                <a:solidFill>
                  <a:srgbClr val="254061"/>
                </a:solidFill>
              </a:rPr>
              <a:t>  </a:t>
            </a:r>
            <a:r>
              <a:rPr lang="it-IT" sz="2400" b="1" dirty="0" err="1" smtClean="0">
                <a:solidFill>
                  <a:srgbClr val="254061"/>
                </a:solidFill>
              </a:rPr>
              <a:t>Run</a:t>
            </a:r>
            <a:r>
              <a:rPr lang="it-IT" sz="2400" b="1" dirty="0" smtClean="0">
                <a:solidFill>
                  <a:srgbClr val="254061"/>
                </a:solidFill>
              </a:rPr>
              <a:t> </a:t>
            </a:r>
            <a:r>
              <a:rPr lang="it-IT" sz="2400" b="1" dirty="0" err="1" smtClean="0">
                <a:solidFill>
                  <a:srgbClr val="254061"/>
                </a:solidFill>
              </a:rPr>
              <a:t>with</a:t>
            </a:r>
            <a:r>
              <a:rPr lang="it-IT" sz="2400" b="1" dirty="0" smtClean="0">
                <a:solidFill>
                  <a:srgbClr val="254061"/>
                </a:solidFill>
              </a:rPr>
              <a:t> Bob </a:t>
            </a:r>
            <a:r>
              <a:rPr lang="it-IT" sz="2400" b="1" dirty="0" err="1" smtClean="0">
                <a:solidFill>
                  <a:srgbClr val="800000"/>
                </a:solidFill>
              </a:rPr>
              <a:t>n</a:t>
            </a:r>
            <a:r>
              <a:rPr lang="it-IT" sz="2400" b="1" dirty="0" smtClean="0">
                <a:solidFill>
                  <a:srgbClr val="800000"/>
                </a:solidFill>
              </a:rPr>
              <a:t> </a:t>
            </a:r>
            <a:r>
              <a:rPr lang="it-IT" sz="2400" b="1" dirty="0" err="1" smtClean="0">
                <a:solidFill>
                  <a:srgbClr val="800000"/>
                </a:solidFill>
              </a:rPr>
              <a:t>instances</a:t>
            </a:r>
            <a:r>
              <a:rPr lang="it-IT" sz="2400" b="1" dirty="0" smtClean="0">
                <a:solidFill>
                  <a:srgbClr val="800000"/>
                </a:solidFill>
              </a:rPr>
              <a:t> </a:t>
            </a:r>
            <a:r>
              <a:rPr lang="it-IT" sz="2400" b="1" dirty="0" err="1" smtClean="0">
                <a:solidFill>
                  <a:srgbClr val="800000"/>
                </a:solidFill>
              </a:rPr>
              <a:t>of</a:t>
            </a:r>
            <a:r>
              <a:rPr lang="it-IT" sz="2400" b="1" dirty="0" smtClean="0">
                <a:solidFill>
                  <a:srgbClr val="800000"/>
                </a:solidFill>
              </a:rPr>
              <a:t> the </a:t>
            </a:r>
            <a:r>
              <a:rPr lang="it-IT" sz="2400" b="1" dirty="0" err="1" smtClean="0">
                <a:solidFill>
                  <a:srgbClr val="800000"/>
                </a:solidFill>
              </a:rPr>
              <a:t>physical</a:t>
            </a:r>
            <a:r>
              <a:rPr lang="it-IT" sz="2400" b="1" dirty="0" smtClean="0">
                <a:solidFill>
                  <a:srgbClr val="800000"/>
                </a:solidFill>
              </a:rPr>
              <a:t> OT</a:t>
            </a:r>
            <a:r>
              <a:rPr lang="it-IT" sz="2400" b="1" dirty="0" smtClean="0">
                <a:solidFill>
                  <a:srgbClr val="254061"/>
                </a:solidFill>
              </a:rPr>
              <a:t> </a:t>
            </a:r>
            <a:r>
              <a:rPr lang="it-IT" sz="2400" b="1" dirty="0" err="1" smtClean="0">
                <a:solidFill>
                  <a:srgbClr val="254061"/>
                </a:solidFill>
              </a:rPr>
              <a:t>protocol</a:t>
            </a:r>
            <a:r>
              <a:rPr lang="it-IT" sz="2400" b="1" dirty="0" smtClean="0">
                <a:solidFill>
                  <a:srgbClr val="254061"/>
                </a:solidFill>
              </a:rPr>
              <a:t> </a:t>
            </a:r>
            <a:r>
              <a:rPr lang="it-IT" sz="2400" b="1" dirty="0" err="1" smtClean="0">
                <a:solidFill>
                  <a:srgbClr val="254061"/>
                </a:solidFill>
              </a:rPr>
              <a:t>to</a:t>
            </a:r>
            <a:r>
              <a:rPr lang="it-IT" sz="2400" b="1" dirty="0" smtClean="0">
                <a:solidFill>
                  <a:srgbClr val="254061"/>
                </a:solidFill>
              </a:rPr>
              <a:t> </a:t>
            </a:r>
            <a:r>
              <a:rPr lang="it-IT" sz="2400" b="1" dirty="0" err="1" smtClean="0">
                <a:solidFill>
                  <a:srgbClr val="254061"/>
                </a:solidFill>
              </a:rPr>
              <a:t>enable</a:t>
            </a:r>
            <a:r>
              <a:rPr lang="it-IT" sz="2400" b="1" dirty="0" smtClean="0">
                <a:solidFill>
                  <a:srgbClr val="254061"/>
                </a:solidFill>
              </a:rPr>
              <a:t> Bob </a:t>
            </a:r>
            <a:r>
              <a:rPr lang="it-IT" sz="2400" b="1" dirty="0" err="1" smtClean="0">
                <a:solidFill>
                  <a:srgbClr val="254061"/>
                </a:solidFill>
              </a:rPr>
              <a:t>to</a:t>
            </a:r>
            <a:r>
              <a:rPr lang="it-IT" sz="2400" b="1" dirty="0" smtClean="0">
                <a:solidFill>
                  <a:srgbClr val="254061"/>
                </a:solidFill>
              </a:rPr>
              <a:t> </a:t>
            </a:r>
            <a:r>
              <a:rPr lang="it-IT" sz="2400" b="1" dirty="0" err="1" smtClean="0">
                <a:solidFill>
                  <a:srgbClr val="254061"/>
                </a:solidFill>
              </a:rPr>
              <a:t>recover</a:t>
            </a:r>
            <a:r>
              <a:rPr lang="it-IT" sz="2400" b="1" dirty="0" smtClean="0">
                <a:solidFill>
                  <a:srgbClr val="254061"/>
                </a:solidFill>
              </a:rPr>
              <a:t> the </a:t>
            </a:r>
            <a:r>
              <a:rPr lang="it-IT" sz="2400" b="1" dirty="0" err="1" smtClean="0">
                <a:solidFill>
                  <a:srgbClr val="254061"/>
                </a:solidFill>
              </a:rPr>
              <a:t>n</a:t>
            </a:r>
            <a:r>
              <a:rPr lang="it-IT" sz="2400" b="1" dirty="0" smtClean="0">
                <a:solidFill>
                  <a:srgbClr val="254061"/>
                </a:solidFill>
              </a:rPr>
              <a:t>  </a:t>
            </a:r>
            <a:r>
              <a:rPr lang="it-IT" sz="2400" b="1" dirty="0" err="1" smtClean="0">
                <a:solidFill>
                  <a:srgbClr val="254061"/>
                </a:solidFill>
              </a:rPr>
              <a:t>visual</a:t>
            </a:r>
            <a:r>
              <a:rPr lang="it-IT" sz="2400" b="1" dirty="0" smtClean="0">
                <a:solidFill>
                  <a:srgbClr val="254061"/>
                </a:solidFill>
              </a:rPr>
              <a:t> </a:t>
            </a:r>
            <a:r>
              <a:rPr lang="it-IT" sz="2400" b="1" dirty="0" err="1" smtClean="0">
                <a:solidFill>
                  <a:srgbClr val="254061"/>
                </a:solidFill>
              </a:rPr>
              <a:t>shares</a:t>
            </a:r>
            <a:r>
              <a:rPr lang="it-IT" sz="2400" b="1" dirty="0" smtClean="0">
                <a:solidFill>
                  <a:srgbClr val="254061"/>
                </a:solidFill>
              </a:rPr>
              <a:t> </a:t>
            </a:r>
            <a:r>
              <a:rPr lang="it-IT" sz="2400" b="1" dirty="0" err="1" smtClean="0">
                <a:solidFill>
                  <a:srgbClr val="254061"/>
                </a:solidFill>
              </a:rPr>
              <a:t>associated</a:t>
            </a:r>
            <a:r>
              <a:rPr lang="it-IT" sz="2400" b="1" dirty="0" smtClean="0">
                <a:solidFill>
                  <a:srgbClr val="254061"/>
                </a:solidFill>
              </a:rPr>
              <a:t> </a:t>
            </a:r>
            <a:r>
              <a:rPr lang="it-IT" sz="2400" b="1" dirty="0" err="1" smtClean="0">
                <a:solidFill>
                  <a:srgbClr val="254061"/>
                </a:solidFill>
              </a:rPr>
              <a:t>to</a:t>
            </a:r>
            <a:r>
              <a:rPr lang="it-IT" sz="2400" b="1" dirty="0" smtClean="0">
                <a:solidFill>
                  <a:srgbClr val="254061"/>
                </a:solidFill>
              </a:rPr>
              <a:t> </a:t>
            </a:r>
            <a:r>
              <a:rPr lang="it-IT" sz="2400" b="1" dirty="0" err="1" smtClean="0">
                <a:solidFill>
                  <a:srgbClr val="800000"/>
                </a:solidFill>
              </a:rPr>
              <a:t>his</a:t>
            </a:r>
            <a:r>
              <a:rPr lang="it-IT" sz="2400" b="1" dirty="0" smtClean="0">
                <a:solidFill>
                  <a:srgbClr val="800000"/>
                </a:solidFill>
              </a:rPr>
              <a:t> input </a:t>
            </a:r>
            <a:r>
              <a:rPr lang="it-IT" sz="2400" b="1" dirty="0" err="1" smtClean="0">
                <a:solidFill>
                  <a:srgbClr val="800000"/>
                </a:solidFill>
              </a:rPr>
              <a:t>bits</a:t>
            </a:r>
            <a:endParaRPr lang="it-IT" sz="2400" b="1" dirty="0" smtClean="0">
              <a:solidFill>
                <a:srgbClr val="254061"/>
              </a:solidFill>
            </a:endParaRPr>
          </a:p>
          <a:p>
            <a:pPr>
              <a:buFont typeface="Arial"/>
              <a:buChar char="•"/>
            </a:pPr>
            <a:endParaRPr lang="it-IT" sz="2400" b="1" dirty="0" smtClean="0">
              <a:solidFill>
                <a:srgbClr val="254061"/>
              </a:solidFill>
            </a:endParaRPr>
          </a:p>
          <a:p>
            <a:pPr>
              <a:buFont typeface="Arial"/>
              <a:buChar char="•"/>
            </a:pPr>
            <a:r>
              <a:rPr lang="it-IT" sz="2400" b="1" dirty="0" smtClean="0">
                <a:solidFill>
                  <a:srgbClr val="254061"/>
                </a:solidFill>
              </a:rPr>
              <a:t>  Bob </a:t>
            </a:r>
            <a:r>
              <a:rPr lang="it-IT" sz="2400" b="1" dirty="0" err="1" smtClean="0">
                <a:solidFill>
                  <a:srgbClr val="800000"/>
                </a:solidFill>
              </a:rPr>
              <a:t>visually</a:t>
            </a:r>
            <a:r>
              <a:rPr lang="it-IT" sz="2400" b="1" dirty="0" smtClean="0">
                <a:solidFill>
                  <a:srgbClr val="800000"/>
                </a:solidFill>
              </a:rPr>
              <a:t> </a:t>
            </a:r>
            <a:r>
              <a:rPr lang="it-IT" sz="2400" b="1" dirty="0" err="1" smtClean="0">
                <a:solidFill>
                  <a:srgbClr val="800000"/>
                </a:solidFill>
              </a:rPr>
              <a:t>evaluates</a:t>
            </a:r>
            <a:r>
              <a:rPr lang="it-IT" sz="2400" b="1" dirty="0" smtClean="0">
                <a:solidFill>
                  <a:srgbClr val="254061"/>
                </a:solidFill>
              </a:rPr>
              <a:t> the </a:t>
            </a:r>
            <a:r>
              <a:rPr lang="it-IT" sz="2400" b="1" dirty="0" err="1" smtClean="0">
                <a:solidFill>
                  <a:srgbClr val="254061"/>
                </a:solidFill>
              </a:rPr>
              <a:t>circuit</a:t>
            </a:r>
            <a:r>
              <a:rPr lang="it-IT" sz="2400" b="1" dirty="0" smtClean="0">
                <a:solidFill>
                  <a:srgbClr val="254061"/>
                </a:solidFill>
              </a:rPr>
              <a:t> (and </a:t>
            </a:r>
            <a:r>
              <a:rPr lang="it-IT" sz="2400" b="1" dirty="0" err="1" smtClean="0">
                <a:solidFill>
                  <a:srgbClr val="254061"/>
                </a:solidFill>
              </a:rPr>
              <a:t>communicates</a:t>
            </a:r>
            <a:r>
              <a:rPr lang="it-IT" sz="2400" b="1" dirty="0" smtClean="0">
                <a:solidFill>
                  <a:srgbClr val="254061"/>
                </a:solidFill>
              </a:rPr>
              <a:t> the </a:t>
            </a:r>
            <a:r>
              <a:rPr lang="it-IT" sz="2400" b="1" dirty="0" err="1" smtClean="0">
                <a:solidFill>
                  <a:srgbClr val="254061"/>
                </a:solidFill>
              </a:rPr>
              <a:t>result</a:t>
            </a:r>
            <a:r>
              <a:rPr lang="it-IT" sz="2400" b="1" dirty="0" smtClean="0">
                <a:solidFill>
                  <a:srgbClr val="254061"/>
                </a:solidFill>
              </a:rPr>
              <a:t> </a:t>
            </a:r>
            <a:r>
              <a:rPr lang="it-IT" sz="2400" b="1" dirty="0" err="1" smtClean="0">
                <a:solidFill>
                  <a:srgbClr val="254061"/>
                </a:solidFill>
              </a:rPr>
              <a:t>to</a:t>
            </a:r>
            <a:r>
              <a:rPr lang="it-IT" sz="2400" b="1" dirty="0" smtClean="0">
                <a:solidFill>
                  <a:srgbClr val="254061"/>
                </a:solidFill>
              </a:rPr>
              <a:t> Alice)</a:t>
            </a:r>
            <a:endParaRPr lang="it-IT" sz="2400" b="1" dirty="0">
              <a:solidFill>
                <a:srgbClr val="2540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6450" y="2895600"/>
            <a:ext cx="7366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Visual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4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Evaluation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An </a:t>
            </a:r>
            <a:r>
              <a:rPr lang="it-IT" sz="4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example</a:t>
            </a:r>
            <a:endParaRPr lang="it-IT" sz="4000" b="1" dirty="0">
              <a:solidFill>
                <a:schemeClr val="accent1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5523261" y="1010730"/>
            <a:ext cx="748686" cy="1270000"/>
            <a:chOff x="5535712" y="724334"/>
            <a:chExt cx="748686" cy="1270000"/>
          </a:xfrm>
        </p:grpSpPr>
        <p:sp>
          <p:nvSpPr>
            <p:cNvPr id="12" name="TextBox 11"/>
            <p:cNvSpPr txBox="1"/>
            <p:nvPr/>
          </p:nvSpPr>
          <p:spPr>
            <a:xfrm>
              <a:off x="5626553" y="1065492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kern="1200" dirty="0" smtClean="0"/>
                <a:t>G</a:t>
              </a:r>
              <a:r>
                <a:rPr lang="en-US" sz="2400" kern="1200" baseline="-25000" dirty="0" smtClean="0"/>
                <a:t>7</a:t>
              </a:r>
              <a:endParaRPr lang="en-US" sz="2400" kern="1200" baseline="-25000" dirty="0"/>
            </a:p>
          </p:txBody>
        </p:sp>
        <p:pic>
          <p:nvPicPr>
            <p:cNvPr id="13" name="Picture 12" descr="100px-OR_ANSI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5218212" y="1041834"/>
              <a:ext cx="1270000" cy="635000"/>
            </a:xfrm>
            <a:prstGeom prst="rect">
              <a:avLst/>
            </a:prstGeom>
          </p:spPr>
        </p:pic>
      </p:grpSp>
      <p:grpSp>
        <p:nvGrpSpPr>
          <p:cNvPr id="5" name="Group 23"/>
          <p:cNvGrpSpPr/>
          <p:nvPr/>
        </p:nvGrpSpPr>
        <p:grpSpPr>
          <a:xfrm>
            <a:off x="1431520" y="999507"/>
            <a:ext cx="732606" cy="1270000"/>
            <a:chOff x="1556030" y="700659"/>
            <a:chExt cx="732606" cy="1270000"/>
          </a:xfrm>
        </p:grpSpPr>
        <p:pic>
          <p:nvPicPr>
            <p:cNvPr id="14" name="Picture 13" descr="100px-AND_ANSI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1238530" y="1018159"/>
              <a:ext cx="1270000" cy="635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630791" y="1039242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kern="1200" dirty="0" smtClean="0"/>
                <a:t>G</a:t>
              </a:r>
              <a:r>
                <a:rPr lang="en-US" sz="2400" kern="1200" baseline="-25000" dirty="0" smtClean="0"/>
                <a:t>6</a:t>
              </a:r>
              <a:endParaRPr lang="en-US" sz="2400" kern="1200" baseline="-25000" dirty="0"/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4445246" y="3195995"/>
            <a:ext cx="727163" cy="1270000"/>
            <a:chOff x="4445246" y="2730582"/>
            <a:chExt cx="727163" cy="1270000"/>
          </a:xfrm>
        </p:grpSpPr>
        <p:pic>
          <p:nvPicPr>
            <p:cNvPr id="16" name="Picture 15" descr="100px-AND_ANSI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4127746" y="3048082"/>
              <a:ext cx="1270000" cy="635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514564" y="3079424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G</a:t>
              </a:r>
              <a:r>
                <a:rPr lang="en-US" sz="2400" baseline="-25000" dirty="0" smtClean="0"/>
                <a:t>3</a:t>
              </a:r>
              <a:endParaRPr lang="en-US" sz="2400" baseline="-25000" dirty="0"/>
            </a:p>
          </p:txBody>
        </p:sp>
      </p:grpSp>
      <p:grpSp>
        <p:nvGrpSpPr>
          <p:cNvPr id="7" name="Group 20"/>
          <p:cNvGrpSpPr/>
          <p:nvPr/>
        </p:nvGrpSpPr>
        <p:grpSpPr>
          <a:xfrm>
            <a:off x="609445" y="3228662"/>
            <a:ext cx="719625" cy="1270000"/>
            <a:chOff x="1130329" y="2816658"/>
            <a:chExt cx="719625" cy="1270000"/>
          </a:xfrm>
        </p:grpSpPr>
        <p:pic>
          <p:nvPicPr>
            <p:cNvPr id="19" name="Picture 18" descr="100px-OR_ANSI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812829" y="3134158"/>
              <a:ext cx="1270000" cy="635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192109" y="3139771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G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</p:grpSp>
      <p:grpSp>
        <p:nvGrpSpPr>
          <p:cNvPr id="8" name="Group 39"/>
          <p:cNvGrpSpPr/>
          <p:nvPr/>
        </p:nvGrpSpPr>
        <p:grpSpPr>
          <a:xfrm>
            <a:off x="2378292" y="5154937"/>
            <a:ext cx="706769" cy="1270000"/>
            <a:chOff x="2390275" y="4732260"/>
            <a:chExt cx="706769" cy="1270000"/>
          </a:xfrm>
        </p:grpSpPr>
        <p:pic>
          <p:nvPicPr>
            <p:cNvPr id="33" name="Picture 32" descr="100px-AND_ANSI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2072775" y="5049760"/>
              <a:ext cx="1270000" cy="635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439199" y="5053898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G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1736569" y="2207247"/>
            <a:ext cx="2895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631924" y="2207247"/>
            <a:ext cx="0" cy="1374947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883935" y="2201732"/>
            <a:ext cx="9682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883935" y="2201732"/>
            <a:ext cx="0" cy="1374947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816374" y="4404421"/>
            <a:ext cx="19364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828825" y="4416873"/>
            <a:ext cx="0" cy="110531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908952" y="4416873"/>
            <a:ext cx="16714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567974" y="4404421"/>
            <a:ext cx="0" cy="1138986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91048" y="2112157"/>
            <a:ext cx="50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965326" y="2107631"/>
            <a:ext cx="657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y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802857" y="2624748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049951" y="2624748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313744" y="-101598"/>
            <a:ext cx="50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1788022" y="-106124"/>
            <a:ext cx="657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y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1625553" y="410993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872647" y="410993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397911" y="-99670"/>
            <a:ext cx="50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x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5872189" y="-104196"/>
            <a:ext cx="657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y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5709720" y="412921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956814" y="412921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42"/>
          <p:cNvGrpSpPr/>
          <p:nvPr/>
        </p:nvGrpSpPr>
        <p:grpSpPr>
          <a:xfrm>
            <a:off x="4495800" y="5758601"/>
            <a:ext cx="1578926" cy="538220"/>
            <a:chOff x="687528" y="6184045"/>
            <a:chExt cx="1578926" cy="538220"/>
          </a:xfrm>
        </p:grpSpPr>
        <p:sp>
          <p:nvSpPr>
            <p:cNvPr id="64" name="TextBox 63"/>
            <p:cNvSpPr txBox="1"/>
            <p:nvPr/>
          </p:nvSpPr>
          <p:spPr>
            <a:xfrm>
              <a:off x="836916" y="6184045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254061"/>
                  </a:solidFill>
                </a:rPr>
                <a:t>0</a:t>
              </a:r>
              <a:endParaRPr lang="en-US" sz="2400" baseline="-25000" dirty="0">
                <a:solidFill>
                  <a:srgbClr val="254061"/>
                </a:solidFill>
              </a:endParaRPr>
            </a:p>
          </p:txBody>
        </p:sp>
        <p:cxnSp>
          <p:nvCxnSpPr>
            <p:cNvPr id="70" name="Straight Arrow Connector 69"/>
            <p:cNvCxnSpPr>
              <a:stCxn id="71" idx="6"/>
            </p:cNvCxnSpPr>
            <p:nvPr/>
          </p:nvCxnSpPr>
          <p:spPr>
            <a:xfrm>
              <a:off x="1349671" y="6475772"/>
              <a:ext cx="916783" cy="67041"/>
            </a:xfrm>
            <a:prstGeom prst="straightConnector1">
              <a:avLst/>
            </a:prstGeom>
            <a:ln w="9525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687528" y="6229278"/>
              <a:ext cx="662143" cy="492987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54061"/>
                </a:solidFill>
              </a:endParaRPr>
            </a:p>
          </p:txBody>
        </p:sp>
      </p:grpSp>
      <p:grpSp>
        <p:nvGrpSpPr>
          <p:cNvPr id="10" name="Group 38"/>
          <p:cNvGrpSpPr/>
          <p:nvPr/>
        </p:nvGrpSpPr>
        <p:grpSpPr>
          <a:xfrm>
            <a:off x="6984940" y="5785391"/>
            <a:ext cx="1749913" cy="538220"/>
            <a:chOff x="3092938" y="6210835"/>
            <a:chExt cx="1749913" cy="538220"/>
          </a:xfrm>
        </p:grpSpPr>
        <p:sp>
          <p:nvSpPr>
            <p:cNvPr id="82" name="TextBox 81"/>
            <p:cNvSpPr txBox="1"/>
            <p:nvPr/>
          </p:nvSpPr>
          <p:spPr>
            <a:xfrm>
              <a:off x="4185006" y="6210835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254061"/>
                  </a:solidFill>
                </a:rPr>
                <a:t>1</a:t>
              </a:r>
              <a:endParaRPr lang="en-US" sz="2400" baseline="-25000" dirty="0">
                <a:solidFill>
                  <a:srgbClr val="254061"/>
                </a:solidFill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H="1">
              <a:off x="3092938" y="6516519"/>
              <a:ext cx="930738" cy="67041"/>
            </a:xfrm>
            <a:prstGeom prst="straightConnector1">
              <a:avLst/>
            </a:prstGeom>
            <a:ln w="9525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4035618" y="6256068"/>
              <a:ext cx="662143" cy="492987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54061"/>
                </a:solidFill>
              </a:endParaRPr>
            </a:p>
          </p:txBody>
        </p:sp>
      </p:grpSp>
      <p:pic>
        <p:nvPicPr>
          <p:cNvPr id="2" name="Picture 1" descr="Schermata 11-2456610 alle 12.11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85336" y="5936996"/>
            <a:ext cx="384048" cy="387604"/>
          </a:xfrm>
          <a:prstGeom prst="rect">
            <a:avLst/>
          </a:prstGeom>
        </p:spPr>
      </p:pic>
      <p:pic>
        <p:nvPicPr>
          <p:cNvPr id="3" name="Picture 2" descr="Schermata 11-2456610 alle 12.11.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25086" y="5936996"/>
            <a:ext cx="382270" cy="387604"/>
          </a:xfrm>
          <a:prstGeom prst="rect">
            <a:avLst/>
          </a:prstGeom>
        </p:spPr>
      </p:pic>
      <p:sp>
        <p:nvSpPr>
          <p:cNvPr id="88" name="CasellaDiTesto 87"/>
          <p:cNvSpPr txBox="1"/>
          <p:nvPr/>
        </p:nvSpPr>
        <p:spPr>
          <a:xfrm>
            <a:off x="5257800" y="2971800"/>
            <a:ext cx="377923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254061"/>
                </a:solidFill>
                <a:latin typeface="Comic Sans MS"/>
                <a:cs typeface="Comic Sans MS"/>
              </a:rPr>
              <a:t>f(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x</a:t>
            </a:r>
            <a:r>
              <a:rPr lang="it-IT" sz="2000" dirty="0" smtClean="0">
                <a:solidFill>
                  <a:srgbClr val="254061"/>
                </a:solidFill>
                <a:latin typeface="Comic Sans MS"/>
                <a:cs typeface="Comic Sans MS"/>
              </a:rPr>
              <a:t>,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y</a:t>
            </a:r>
            <a:r>
              <a:rPr lang="it-IT" sz="2000" dirty="0" smtClean="0">
                <a:solidFill>
                  <a:srgbClr val="254061"/>
                </a:solidFill>
                <a:latin typeface="Comic Sans MS"/>
                <a:cs typeface="Comic Sans MS"/>
              </a:rPr>
              <a:t>)=(x</a:t>
            </a:r>
            <a:r>
              <a:rPr lang="it-IT" sz="2000" baseline="-25000" dirty="0" smtClean="0">
                <a:solidFill>
                  <a:srgbClr val="254061"/>
                </a:solidFill>
                <a:latin typeface="Comic Sans MS"/>
                <a:cs typeface="Comic Sans MS"/>
              </a:rPr>
              <a:t>1</a:t>
            </a:r>
            <a:r>
              <a:rPr lang="it-IT" sz="2000" dirty="0" smtClean="0">
                <a:solidFill>
                  <a:srgbClr val="254061"/>
                </a:solidFill>
                <a:latin typeface="Comic Sans MS"/>
                <a:cs typeface="Comic Sans MS"/>
              </a:rPr>
              <a:t>+y</a:t>
            </a:r>
            <a:r>
              <a:rPr lang="it-IT" sz="2000" baseline="-25000" dirty="0" smtClean="0">
                <a:solidFill>
                  <a:srgbClr val="254061"/>
                </a:solidFill>
                <a:latin typeface="Comic Sans MS"/>
                <a:cs typeface="Comic Sans MS"/>
              </a:rPr>
              <a:t>1</a:t>
            </a:r>
            <a:r>
              <a:rPr lang="it-IT" sz="2000" dirty="0" smtClean="0">
                <a:solidFill>
                  <a:srgbClr val="254061"/>
                </a:solidFill>
                <a:latin typeface="Comic Sans MS"/>
                <a:cs typeface="Comic Sans MS"/>
              </a:rPr>
              <a:t>)</a:t>
            </a:r>
            <a:r>
              <a:rPr lang="it-IT" sz="2000" dirty="0" smtClean="0">
                <a:solidFill>
                  <a:srgbClr val="254061"/>
                </a:solidFill>
                <a:latin typeface="Comic Sans MS"/>
                <a:ea typeface="Wingdings"/>
                <a:cs typeface="Comic Sans MS"/>
              </a:rPr>
              <a:t>[</a:t>
            </a:r>
            <a:r>
              <a:rPr lang="it-IT" sz="2000" dirty="0" smtClean="0">
                <a:solidFill>
                  <a:srgbClr val="254061"/>
                </a:solidFill>
                <a:latin typeface="Comic Sans MS"/>
                <a:cs typeface="Comic Sans MS"/>
              </a:rPr>
              <a:t>(x</a:t>
            </a:r>
            <a:r>
              <a:rPr lang="it-IT" sz="2000" baseline="-25000" dirty="0" smtClean="0">
                <a:solidFill>
                  <a:srgbClr val="254061"/>
                </a:solidFill>
                <a:latin typeface="Comic Sans MS"/>
                <a:cs typeface="Comic Sans MS"/>
              </a:rPr>
              <a:t>2</a:t>
            </a:r>
            <a:r>
              <a:rPr lang="it-IT" sz="2000" dirty="0" smtClean="0">
                <a:solidFill>
                  <a:srgbClr val="254061"/>
                </a:solidFill>
                <a:latin typeface="Comic Sans MS"/>
                <a:ea typeface="Wingdings"/>
                <a:cs typeface="Comic Sans MS"/>
              </a:rPr>
              <a:t></a:t>
            </a:r>
            <a:r>
              <a:rPr lang="it-IT" sz="2000" dirty="0" smtClean="0">
                <a:solidFill>
                  <a:srgbClr val="254061"/>
                </a:solidFill>
                <a:latin typeface="Comic Sans MS"/>
                <a:cs typeface="Comic Sans MS"/>
              </a:rPr>
              <a:t>y</a:t>
            </a:r>
            <a:r>
              <a:rPr lang="it-IT" sz="2000" baseline="-25000" dirty="0" smtClean="0">
                <a:solidFill>
                  <a:srgbClr val="254061"/>
                </a:solidFill>
                <a:latin typeface="Comic Sans MS"/>
                <a:cs typeface="Comic Sans MS"/>
              </a:rPr>
              <a:t>2</a:t>
            </a:r>
            <a:r>
              <a:rPr lang="it-IT" sz="2000" dirty="0" smtClean="0">
                <a:solidFill>
                  <a:srgbClr val="254061"/>
                </a:solidFill>
                <a:latin typeface="Comic Sans MS"/>
                <a:cs typeface="Comic Sans MS"/>
              </a:rPr>
              <a:t>)</a:t>
            </a:r>
            <a:r>
              <a:rPr lang="it-IT" sz="2000" dirty="0" smtClean="0">
                <a:solidFill>
                  <a:srgbClr val="254061"/>
                </a:solidFill>
                <a:latin typeface="Comic Sans MS"/>
                <a:ea typeface="Wingdings"/>
                <a:cs typeface="Comic Sans MS"/>
              </a:rPr>
              <a:t>(x</a:t>
            </a:r>
            <a:r>
              <a:rPr lang="it-IT" sz="2000" baseline="-25000" dirty="0" smtClean="0">
                <a:solidFill>
                  <a:srgbClr val="254061"/>
                </a:solidFill>
                <a:latin typeface="Comic Sans MS"/>
                <a:ea typeface="Wingdings"/>
                <a:cs typeface="Comic Sans MS"/>
              </a:rPr>
              <a:t>3</a:t>
            </a:r>
            <a:r>
              <a:rPr lang="it-IT" sz="2000" dirty="0" smtClean="0">
                <a:solidFill>
                  <a:srgbClr val="254061"/>
                </a:solidFill>
                <a:latin typeface="Comic Sans MS"/>
                <a:ea typeface="Wingdings"/>
                <a:cs typeface="Comic Sans MS"/>
              </a:rPr>
              <a:t>+y</a:t>
            </a:r>
            <a:r>
              <a:rPr lang="it-IT" sz="2000" baseline="-25000" dirty="0" smtClean="0">
                <a:solidFill>
                  <a:srgbClr val="254061"/>
                </a:solidFill>
                <a:latin typeface="Comic Sans MS"/>
                <a:ea typeface="Wingdings"/>
                <a:cs typeface="Comic Sans MS"/>
              </a:rPr>
              <a:t>3</a:t>
            </a:r>
            <a:r>
              <a:rPr lang="it-IT" sz="2000" dirty="0" smtClean="0">
                <a:solidFill>
                  <a:srgbClr val="254061"/>
                </a:solidFill>
                <a:latin typeface="Comic Sans MS"/>
                <a:ea typeface="Wingdings"/>
                <a:cs typeface="Comic Sans MS"/>
              </a:rPr>
              <a:t>)]</a:t>
            </a:r>
            <a:endParaRPr lang="it-IT" sz="2000" dirty="0">
              <a:solidFill>
                <a:srgbClr val="254061"/>
              </a:solidFill>
              <a:latin typeface="Comic Sans MS"/>
              <a:cs typeface="Comic Sans MS"/>
            </a:endParaRPr>
          </a:p>
        </p:txBody>
      </p:sp>
      <p:sp>
        <p:nvSpPr>
          <p:cNvPr id="92" name="CasellaDiTesto 91"/>
          <p:cNvSpPr txBox="1"/>
          <p:nvPr/>
        </p:nvSpPr>
        <p:spPr>
          <a:xfrm>
            <a:off x="4267200" y="5105400"/>
            <a:ext cx="4823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Chosen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images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for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bit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representation</a:t>
            </a:r>
            <a:endParaRPr lang="it-IT" sz="2000" b="1" dirty="0">
              <a:solidFill>
                <a:srgbClr val="254061"/>
              </a:solidFill>
              <a:latin typeface="Comic Sans MS"/>
              <a:cs typeface="Comic Sans MS"/>
            </a:endParaRPr>
          </a:p>
        </p:txBody>
      </p:sp>
      <p:sp>
        <p:nvSpPr>
          <p:cNvPr id="96" name="CasellaDiTesto 95"/>
          <p:cNvSpPr txBox="1"/>
          <p:nvPr/>
        </p:nvSpPr>
        <p:spPr>
          <a:xfrm>
            <a:off x="5943600" y="3657600"/>
            <a:ext cx="220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Boolean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function</a:t>
            </a:r>
            <a:endParaRPr lang="it-IT" sz="2000" b="1" dirty="0">
              <a:solidFill>
                <a:srgbClr val="25406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43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5489838" y="1010730"/>
            <a:ext cx="748686" cy="1270000"/>
            <a:chOff x="5535712" y="724334"/>
            <a:chExt cx="748686" cy="1270000"/>
          </a:xfrm>
        </p:grpSpPr>
        <p:sp>
          <p:nvSpPr>
            <p:cNvPr id="12" name="TextBox 11"/>
            <p:cNvSpPr txBox="1"/>
            <p:nvPr/>
          </p:nvSpPr>
          <p:spPr>
            <a:xfrm>
              <a:off x="5626553" y="1065492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kern="1200" dirty="0" smtClean="0"/>
                <a:t>G</a:t>
              </a:r>
              <a:r>
                <a:rPr lang="en-US" sz="2400" kern="1200" baseline="-25000" dirty="0" smtClean="0"/>
                <a:t>7</a:t>
              </a:r>
              <a:endParaRPr lang="en-US" sz="2400" kern="1200" baseline="-25000" dirty="0"/>
            </a:p>
          </p:txBody>
        </p:sp>
        <p:pic>
          <p:nvPicPr>
            <p:cNvPr id="13" name="Picture 12" descr="100px-OR_ANSI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5218212" y="1041834"/>
              <a:ext cx="1270000" cy="635000"/>
            </a:xfrm>
            <a:prstGeom prst="rect">
              <a:avLst/>
            </a:prstGeom>
          </p:spPr>
        </p:pic>
      </p:grpSp>
      <p:grpSp>
        <p:nvGrpSpPr>
          <p:cNvPr id="3" name="Group 23"/>
          <p:cNvGrpSpPr/>
          <p:nvPr/>
        </p:nvGrpSpPr>
        <p:grpSpPr>
          <a:xfrm>
            <a:off x="1398097" y="999507"/>
            <a:ext cx="732606" cy="1270000"/>
            <a:chOff x="1556030" y="700659"/>
            <a:chExt cx="732606" cy="1270000"/>
          </a:xfrm>
        </p:grpSpPr>
        <p:pic>
          <p:nvPicPr>
            <p:cNvPr id="14" name="Picture 13" descr="100px-AND_ANSI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1238530" y="1018159"/>
              <a:ext cx="1270000" cy="635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630791" y="1039242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kern="1200" dirty="0" smtClean="0"/>
                <a:t>G</a:t>
              </a:r>
              <a:r>
                <a:rPr lang="en-US" sz="2400" kern="1200" baseline="-25000" dirty="0" smtClean="0"/>
                <a:t>6</a:t>
              </a:r>
              <a:endParaRPr lang="en-US" sz="2400" kern="1200" baseline="-25000" dirty="0"/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4411823" y="3195995"/>
            <a:ext cx="727163" cy="1270000"/>
            <a:chOff x="4445246" y="2730582"/>
            <a:chExt cx="727163" cy="1270000"/>
          </a:xfrm>
        </p:grpSpPr>
        <p:pic>
          <p:nvPicPr>
            <p:cNvPr id="16" name="Picture 15" descr="100px-AND_ANSI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4127746" y="3048082"/>
              <a:ext cx="1270000" cy="635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514564" y="3079424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G</a:t>
              </a:r>
              <a:r>
                <a:rPr lang="en-US" sz="2400" baseline="-25000" dirty="0" smtClean="0"/>
                <a:t>3</a:t>
              </a:r>
              <a:endParaRPr lang="en-US" sz="2400" baseline="-25000" dirty="0"/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576022" y="3228662"/>
            <a:ext cx="719625" cy="1270000"/>
            <a:chOff x="1130329" y="2816658"/>
            <a:chExt cx="719625" cy="1270000"/>
          </a:xfrm>
        </p:grpSpPr>
        <p:pic>
          <p:nvPicPr>
            <p:cNvPr id="19" name="Picture 18" descr="100px-OR_ANSI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812829" y="3134158"/>
              <a:ext cx="1270000" cy="635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192109" y="3139771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G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</p:grpSp>
      <p:grpSp>
        <p:nvGrpSpPr>
          <p:cNvPr id="6" name="Group 39"/>
          <p:cNvGrpSpPr/>
          <p:nvPr/>
        </p:nvGrpSpPr>
        <p:grpSpPr>
          <a:xfrm>
            <a:off x="2344869" y="5154937"/>
            <a:ext cx="706769" cy="1270000"/>
            <a:chOff x="2390275" y="4732260"/>
            <a:chExt cx="706769" cy="1270000"/>
          </a:xfrm>
        </p:grpSpPr>
        <p:pic>
          <p:nvPicPr>
            <p:cNvPr id="33" name="Picture 32" descr="100px-AND_ANSI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2072775" y="5049760"/>
              <a:ext cx="1270000" cy="635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439199" y="5053898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G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1703146" y="2207247"/>
            <a:ext cx="2895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598501" y="2207247"/>
            <a:ext cx="0" cy="1374947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850512" y="2201732"/>
            <a:ext cx="9682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850512" y="2201732"/>
            <a:ext cx="0" cy="1374947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782951" y="4404421"/>
            <a:ext cx="19364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795402" y="4416873"/>
            <a:ext cx="0" cy="11053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75529" y="4416873"/>
            <a:ext cx="16714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534551" y="4404421"/>
            <a:ext cx="0" cy="1138986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57625" y="2112157"/>
            <a:ext cx="50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931903" y="2107631"/>
            <a:ext cx="657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y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769434" y="2624748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016528" y="2624748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280321" y="-101598"/>
            <a:ext cx="50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1754599" y="-106124"/>
            <a:ext cx="657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y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1592130" y="410993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839224" y="410993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364488" y="-99670"/>
            <a:ext cx="50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x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5838766" y="-104196"/>
            <a:ext cx="657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y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5676297" y="412921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934532" y="412921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662706" y="6048965"/>
            <a:ext cx="1" cy="467876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share_G6-R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94187" y="844447"/>
            <a:ext cx="1455268" cy="512392"/>
          </a:xfrm>
          <a:prstGeom prst="rect">
            <a:avLst/>
          </a:prstGeom>
        </p:spPr>
      </p:pic>
      <p:pic>
        <p:nvPicPr>
          <p:cNvPr id="53" name="Picture 52" descr="share_G6-R-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94187" y="339237"/>
            <a:ext cx="1455268" cy="512392"/>
          </a:xfrm>
          <a:prstGeom prst="rect">
            <a:avLst/>
          </a:prstGeom>
        </p:spPr>
      </p:pic>
      <p:pic>
        <p:nvPicPr>
          <p:cNvPr id="54" name="Picture 53" descr="share_G6-L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3982" y="844447"/>
            <a:ext cx="807636" cy="512392"/>
          </a:xfrm>
          <a:prstGeom prst="rect">
            <a:avLst/>
          </a:prstGeom>
        </p:spPr>
      </p:pic>
      <p:pic>
        <p:nvPicPr>
          <p:cNvPr id="55" name="Picture 54" descr="share_G6-L-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3982" y="339237"/>
            <a:ext cx="807636" cy="512392"/>
          </a:xfrm>
          <a:prstGeom prst="rect">
            <a:avLst/>
          </a:prstGeom>
        </p:spPr>
      </p:pic>
      <p:pic>
        <p:nvPicPr>
          <p:cNvPr id="58" name="Picture 57" descr="share_G7-R-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94012" y="810469"/>
            <a:ext cx="2571482" cy="512392"/>
          </a:xfrm>
          <a:prstGeom prst="rect">
            <a:avLst/>
          </a:prstGeom>
        </p:spPr>
      </p:pic>
      <p:pic>
        <p:nvPicPr>
          <p:cNvPr id="59" name="Picture 58" descr="share_G7-R-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94012" y="352385"/>
            <a:ext cx="2571482" cy="512392"/>
          </a:xfrm>
          <a:prstGeom prst="rect">
            <a:avLst/>
          </a:prstGeom>
        </p:spPr>
      </p:pic>
      <p:pic>
        <p:nvPicPr>
          <p:cNvPr id="62" name="Picture 61" descr="share_G7-L-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56350" y="810469"/>
            <a:ext cx="1367648" cy="512392"/>
          </a:xfrm>
          <a:prstGeom prst="rect">
            <a:avLst/>
          </a:prstGeom>
        </p:spPr>
      </p:pic>
      <p:pic>
        <p:nvPicPr>
          <p:cNvPr id="63" name="Picture 62" descr="share_G7-L-0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56350" y="352385"/>
            <a:ext cx="1367648" cy="512392"/>
          </a:xfrm>
          <a:prstGeom prst="rect">
            <a:avLst/>
          </a:prstGeom>
        </p:spPr>
      </p:pic>
      <p:pic>
        <p:nvPicPr>
          <p:cNvPr id="64" name="Picture 63" descr="share_G2-R-0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23961" y="2568953"/>
            <a:ext cx="815255" cy="512392"/>
          </a:xfrm>
          <a:prstGeom prst="rect">
            <a:avLst/>
          </a:prstGeom>
        </p:spPr>
      </p:pic>
      <p:pic>
        <p:nvPicPr>
          <p:cNvPr id="65" name="Picture 64" descr="share_G2-R-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23961" y="3060013"/>
            <a:ext cx="815255" cy="512392"/>
          </a:xfrm>
          <a:prstGeom prst="rect">
            <a:avLst/>
          </a:prstGeom>
        </p:spPr>
      </p:pic>
      <p:pic>
        <p:nvPicPr>
          <p:cNvPr id="70" name="Picture 69" descr="share_G2-L-0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5891" y="2568953"/>
            <a:ext cx="487629" cy="512392"/>
          </a:xfrm>
          <a:prstGeom prst="rect">
            <a:avLst/>
          </a:prstGeom>
        </p:spPr>
      </p:pic>
      <p:pic>
        <p:nvPicPr>
          <p:cNvPr id="71" name="Picture 70" descr="share_G2-L-1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5891" y="3060013"/>
            <a:ext cx="487629" cy="512392"/>
          </a:xfrm>
          <a:prstGeom prst="rect">
            <a:avLst/>
          </a:prstGeom>
        </p:spPr>
      </p:pic>
      <p:sp>
        <p:nvSpPr>
          <p:cNvPr id="80" name="CasellaDiTesto 79"/>
          <p:cNvSpPr txBox="1"/>
          <p:nvPr/>
        </p:nvSpPr>
        <p:spPr>
          <a:xfrm>
            <a:off x="3582368" y="5105400"/>
            <a:ext cx="530415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Input </a:t>
            </a:r>
            <a:r>
              <a:rPr lang="it-IT" sz="24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shares</a:t>
            </a:r>
            <a:r>
              <a:rPr lang="it-IT" sz="24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constructed</a:t>
            </a:r>
            <a:r>
              <a:rPr lang="it-IT" sz="24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by</a:t>
            </a:r>
            <a:r>
              <a:rPr lang="it-IT" sz="24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Alice </a:t>
            </a:r>
          </a:p>
          <a:p>
            <a:pPr algn="ctr"/>
            <a:r>
              <a:rPr lang="it-IT" sz="24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through</a:t>
            </a:r>
            <a:r>
              <a:rPr lang="it-IT" sz="24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the VTPC </a:t>
            </a:r>
            <a:r>
              <a:rPr lang="it-IT" sz="24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protocol</a:t>
            </a:r>
            <a:r>
              <a:rPr lang="it-IT" sz="24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74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81201" y="3055204"/>
            <a:ext cx="5762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Yao’s</a:t>
            </a:r>
            <a:r>
              <a:rPr lang="it-IT" sz="4800" dirty="0" smtClean="0">
                <a:solidFill>
                  <a:srgbClr val="17375E"/>
                </a:solidFill>
                <a:latin typeface="Comic Sans MS"/>
                <a:cs typeface="Comic Sans MS"/>
              </a:rPr>
              <a:t>  </a:t>
            </a:r>
            <a:r>
              <a:rPr lang="it-IT" sz="48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Construction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  <a:cs typeface="Comic Sans MS"/>
              </a:rPr>
              <a:t>						</a:t>
            </a:r>
            <a:endParaRPr lang="it-IT" sz="3200" dirty="0">
              <a:solidFill>
                <a:srgbClr val="17375E"/>
              </a:solidFill>
              <a:latin typeface="Comic Sans MS"/>
              <a:cs typeface="Comic Sans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048000" y="3886200"/>
            <a:ext cx="3158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2800" dirty="0" smtClean="0">
                <a:solidFill>
                  <a:srgbClr val="17375E"/>
                </a:solidFill>
                <a:latin typeface="Comic Sans MS"/>
                <a:cs typeface="Comic Sans MS"/>
              </a:rPr>
              <a:t>[</a:t>
            </a:r>
            <a:r>
              <a:rPr lang="it-IT" sz="28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Yao</a:t>
            </a:r>
            <a:r>
              <a:rPr lang="it-IT" sz="2800" dirty="0" smtClean="0">
                <a:solidFill>
                  <a:srgbClr val="17375E"/>
                </a:solidFill>
                <a:latin typeface="Comic Sans MS"/>
                <a:cs typeface="Comic Sans MS"/>
              </a:rPr>
              <a:t>, FOCS 1986]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5489838" y="1010730"/>
            <a:ext cx="748686" cy="1270000"/>
            <a:chOff x="5535712" y="724334"/>
            <a:chExt cx="748686" cy="1270000"/>
          </a:xfrm>
        </p:grpSpPr>
        <p:sp>
          <p:nvSpPr>
            <p:cNvPr id="12" name="TextBox 11"/>
            <p:cNvSpPr txBox="1"/>
            <p:nvPr/>
          </p:nvSpPr>
          <p:spPr>
            <a:xfrm>
              <a:off x="5626553" y="1065492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kern="1200" dirty="0" smtClean="0"/>
                <a:t>G</a:t>
              </a:r>
              <a:r>
                <a:rPr lang="en-US" sz="2400" kern="1200" baseline="-25000" dirty="0" smtClean="0"/>
                <a:t>7</a:t>
              </a:r>
              <a:endParaRPr lang="en-US" sz="2400" kern="1200" baseline="-25000" dirty="0"/>
            </a:p>
          </p:txBody>
        </p:sp>
        <p:pic>
          <p:nvPicPr>
            <p:cNvPr id="13" name="Picture 12" descr="100px-OR_ANSI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5218212" y="1041834"/>
              <a:ext cx="1270000" cy="635000"/>
            </a:xfrm>
            <a:prstGeom prst="rect">
              <a:avLst/>
            </a:prstGeom>
          </p:spPr>
        </p:pic>
      </p:grpSp>
      <p:grpSp>
        <p:nvGrpSpPr>
          <p:cNvPr id="3" name="Group 23"/>
          <p:cNvGrpSpPr/>
          <p:nvPr/>
        </p:nvGrpSpPr>
        <p:grpSpPr>
          <a:xfrm>
            <a:off x="1398097" y="999507"/>
            <a:ext cx="732606" cy="1270000"/>
            <a:chOff x="1556030" y="700659"/>
            <a:chExt cx="732606" cy="1270000"/>
          </a:xfrm>
        </p:grpSpPr>
        <p:pic>
          <p:nvPicPr>
            <p:cNvPr id="14" name="Picture 13" descr="100px-AND_ANSI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1238530" y="1018159"/>
              <a:ext cx="1270000" cy="635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630791" y="1039242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kern="1200" dirty="0" smtClean="0"/>
                <a:t>G</a:t>
              </a:r>
              <a:r>
                <a:rPr lang="en-US" sz="2400" kern="1200" baseline="-25000" dirty="0" smtClean="0"/>
                <a:t>6</a:t>
              </a:r>
              <a:endParaRPr lang="en-US" sz="2400" kern="1200" baseline="-25000" dirty="0"/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4411823" y="3195995"/>
            <a:ext cx="727163" cy="1270000"/>
            <a:chOff x="4445246" y="2730582"/>
            <a:chExt cx="727163" cy="1270000"/>
          </a:xfrm>
        </p:grpSpPr>
        <p:pic>
          <p:nvPicPr>
            <p:cNvPr id="16" name="Picture 15" descr="100px-AND_ANSI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4127746" y="3048082"/>
              <a:ext cx="1270000" cy="635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514564" y="3079424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G</a:t>
              </a:r>
              <a:r>
                <a:rPr lang="en-US" sz="2400" baseline="-25000" dirty="0" smtClean="0"/>
                <a:t>3</a:t>
              </a:r>
              <a:endParaRPr lang="en-US" sz="2400" baseline="-25000" dirty="0"/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576022" y="3228662"/>
            <a:ext cx="719625" cy="1270000"/>
            <a:chOff x="1130329" y="2816658"/>
            <a:chExt cx="719625" cy="1270000"/>
          </a:xfrm>
        </p:grpSpPr>
        <p:pic>
          <p:nvPicPr>
            <p:cNvPr id="19" name="Picture 18" descr="100px-OR_ANSI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812829" y="3134158"/>
              <a:ext cx="1270000" cy="635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192109" y="3139771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G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</p:grpSp>
      <p:grpSp>
        <p:nvGrpSpPr>
          <p:cNvPr id="6" name="Group 39"/>
          <p:cNvGrpSpPr/>
          <p:nvPr/>
        </p:nvGrpSpPr>
        <p:grpSpPr>
          <a:xfrm>
            <a:off x="2344869" y="5154937"/>
            <a:ext cx="706769" cy="1270000"/>
            <a:chOff x="2390275" y="4732260"/>
            <a:chExt cx="706769" cy="1270000"/>
          </a:xfrm>
        </p:grpSpPr>
        <p:pic>
          <p:nvPicPr>
            <p:cNvPr id="33" name="Picture 32" descr="100px-AND_ANSI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2072775" y="5049760"/>
              <a:ext cx="1270000" cy="635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439199" y="5053898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G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1703146" y="2207247"/>
            <a:ext cx="2895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598501" y="2207247"/>
            <a:ext cx="0" cy="1374947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850512" y="2201732"/>
            <a:ext cx="9682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850512" y="2201732"/>
            <a:ext cx="0" cy="1374947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782951" y="4404421"/>
            <a:ext cx="19364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795402" y="4416873"/>
            <a:ext cx="0" cy="11053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75529" y="4416873"/>
            <a:ext cx="16714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534551" y="4404421"/>
            <a:ext cx="0" cy="1138986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57625" y="2112157"/>
            <a:ext cx="50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931903" y="2107631"/>
            <a:ext cx="657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y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769434" y="2624748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016528" y="2624748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280321" y="-101598"/>
            <a:ext cx="50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1754599" y="-106124"/>
            <a:ext cx="657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y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1592130" y="410993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839224" y="410993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364488" y="-99670"/>
            <a:ext cx="50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x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5838766" y="-104196"/>
            <a:ext cx="657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y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5676297" y="412921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934532" y="412921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662706" y="6048965"/>
            <a:ext cx="1" cy="467876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share_G6-R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94187" y="844447"/>
            <a:ext cx="1455268" cy="512392"/>
          </a:xfrm>
          <a:prstGeom prst="rect">
            <a:avLst/>
          </a:prstGeom>
        </p:spPr>
      </p:pic>
      <p:pic>
        <p:nvPicPr>
          <p:cNvPr id="54" name="Picture 53" descr="share_G6-L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3982" y="844447"/>
            <a:ext cx="807636" cy="512392"/>
          </a:xfrm>
          <a:prstGeom prst="rect">
            <a:avLst/>
          </a:prstGeom>
        </p:spPr>
      </p:pic>
      <p:pic>
        <p:nvPicPr>
          <p:cNvPr id="59" name="Picture 58" descr="share_G7-R-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94012" y="352321"/>
            <a:ext cx="2571482" cy="512392"/>
          </a:xfrm>
          <a:prstGeom prst="rect">
            <a:avLst/>
          </a:prstGeom>
        </p:spPr>
      </p:pic>
      <p:pic>
        <p:nvPicPr>
          <p:cNvPr id="70" name="Picture 69" descr="share_G2-L-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5891" y="2568953"/>
            <a:ext cx="487629" cy="512392"/>
          </a:xfrm>
          <a:prstGeom prst="rect">
            <a:avLst/>
          </a:prstGeom>
        </p:spPr>
      </p:pic>
      <p:pic>
        <p:nvPicPr>
          <p:cNvPr id="80" name="Picture 79" descr="share_G2-R-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13552" y="3060013"/>
            <a:ext cx="815255" cy="512392"/>
          </a:xfrm>
          <a:prstGeom prst="rect">
            <a:avLst/>
          </a:prstGeom>
        </p:spPr>
      </p:pic>
      <p:pic>
        <p:nvPicPr>
          <p:cNvPr id="81" name="Picture 80" descr="share_G7-L-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52598" y="858762"/>
            <a:ext cx="1367648" cy="512392"/>
          </a:xfrm>
          <a:prstGeom prst="rect">
            <a:avLst/>
          </a:prstGeom>
        </p:spPr>
      </p:pic>
      <p:sp>
        <p:nvSpPr>
          <p:cNvPr id="45" name="CasellaDiTesto 44"/>
          <p:cNvSpPr txBox="1"/>
          <p:nvPr/>
        </p:nvSpPr>
        <p:spPr>
          <a:xfrm>
            <a:off x="3200400" y="5265003"/>
            <a:ext cx="5835251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Shares</a:t>
            </a:r>
            <a:r>
              <a:rPr lang="it-IT" sz="24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held</a:t>
            </a:r>
            <a:r>
              <a:rPr lang="it-IT" sz="24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by</a:t>
            </a:r>
            <a:r>
              <a:rPr lang="it-IT" sz="24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Bob </a:t>
            </a:r>
            <a:r>
              <a:rPr lang="it-IT" sz="24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after</a:t>
            </a:r>
            <a:r>
              <a:rPr lang="it-IT" sz="24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the OT </a:t>
            </a:r>
          </a:p>
          <a:p>
            <a:pPr algn="ctr"/>
            <a:r>
              <a:rPr lang="it-IT" sz="24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protocols</a:t>
            </a:r>
            <a:r>
              <a:rPr lang="it-IT" sz="24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, </a:t>
            </a:r>
            <a:r>
              <a:rPr lang="it-IT" sz="24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assuming</a:t>
            </a:r>
            <a:r>
              <a:rPr lang="it-IT" sz="24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x=011 and y=110</a:t>
            </a:r>
            <a:endParaRPr lang="it-IT" sz="2400" b="1" dirty="0">
              <a:solidFill>
                <a:srgbClr val="25406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08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9"/>
          <p:cNvGrpSpPr/>
          <p:nvPr/>
        </p:nvGrpSpPr>
        <p:grpSpPr>
          <a:xfrm>
            <a:off x="4705683" y="2134490"/>
            <a:ext cx="2851930" cy="678225"/>
            <a:chOff x="6136105" y="3212876"/>
            <a:chExt cx="2851930" cy="678225"/>
          </a:xfrm>
        </p:grpSpPr>
        <p:pic>
          <p:nvPicPr>
            <p:cNvPr id="185" name="Picture 184" descr="share_G7-L-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274297" y="3277732"/>
              <a:ext cx="1367648" cy="512392"/>
            </a:xfrm>
            <a:prstGeom prst="rect">
              <a:avLst/>
            </a:prstGeom>
          </p:spPr>
        </p:pic>
        <p:pic>
          <p:nvPicPr>
            <p:cNvPr id="186" name="Picture 185" descr="share_G7-R-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353789" y="3276126"/>
              <a:ext cx="2571482" cy="512392"/>
            </a:xfrm>
            <a:prstGeom prst="rect">
              <a:avLst/>
            </a:prstGeom>
          </p:spPr>
        </p:pic>
        <p:sp>
          <p:nvSpPr>
            <p:cNvPr id="187" name="Rectangle 186"/>
            <p:cNvSpPr/>
            <p:nvPr/>
          </p:nvSpPr>
          <p:spPr>
            <a:xfrm>
              <a:off x="6136105" y="3212876"/>
              <a:ext cx="218351" cy="5614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647628" y="3298434"/>
              <a:ext cx="1340407" cy="5614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288505" y="3743158"/>
              <a:ext cx="1429530" cy="14794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63"/>
          <p:cNvGrpSpPr/>
          <p:nvPr/>
        </p:nvGrpSpPr>
        <p:grpSpPr>
          <a:xfrm>
            <a:off x="1129955" y="4304917"/>
            <a:ext cx="1054897" cy="723296"/>
            <a:chOff x="6105998" y="3607405"/>
            <a:chExt cx="1054897" cy="723296"/>
          </a:xfrm>
        </p:grpSpPr>
        <p:pic>
          <p:nvPicPr>
            <p:cNvPr id="157" name="Picture 156" descr="share_G2-L-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131369" y="3710361"/>
              <a:ext cx="487629" cy="512392"/>
            </a:xfrm>
            <a:prstGeom prst="rect">
              <a:avLst/>
            </a:prstGeom>
          </p:spPr>
        </p:pic>
        <p:pic>
          <p:nvPicPr>
            <p:cNvPr id="160" name="Picture 159" descr="share_G2-R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210764" y="3712122"/>
              <a:ext cx="815255" cy="512392"/>
            </a:xfrm>
            <a:prstGeom prst="rect">
              <a:avLst/>
            </a:prstGeom>
          </p:spPr>
        </p:pic>
        <p:sp>
          <p:nvSpPr>
            <p:cNvPr id="161" name="Rectangle 160"/>
            <p:cNvSpPr/>
            <p:nvPr/>
          </p:nvSpPr>
          <p:spPr>
            <a:xfrm>
              <a:off x="6623104" y="3607405"/>
              <a:ext cx="537791" cy="70741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6109471" y="4174164"/>
              <a:ext cx="537791" cy="15653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6105998" y="3710830"/>
              <a:ext cx="102094" cy="50337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08"/>
          <p:cNvGrpSpPr/>
          <p:nvPr/>
        </p:nvGrpSpPr>
        <p:grpSpPr>
          <a:xfrm>
            <a:off x="1921589" y="2043416"/>
            <a:ext cx="1483133" cy="722754"/>
            <a:chOff x="5596366" y="3834044"/>
            <a:chExt cx="1483133" cy="722754"/>
          </a:xfrm>
        </p:grpSpPr>
        <p:pic>
          <p:nvPicPr>
            <p:cNvPr id="105" name="Picture 104" descr="share_G6-L-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269241" y="3995107"/>
              <a:ext cx="807636" cy="512392"/>
            </a:xfrm>
            <a:prstGeom prst="rect">
              <a:avLst/>
            </a:prstGeom>
          </p:spPr>
        </p:pic>
        <p:pic>
          <p:nvPicPr>
            <p:cNvPr id="106" name="Picture 105" descr="share_G6-R-1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624231" y="3995107"/>
              <a:ext cx="1455268" cy="512392"/>
            </a:xfrm>
            <a:prstGeom prst="rect">
              <a:avLst/>
            </a:prstGeom>
          </p:spPr>
        </p:pic>
        <p:sp>
          <p:nvSpPr>
            <p:cNvPr id="107" name="Rectangle 106"/>
            <p:cNvSpPr/>
            <p:nvPr/>
          </p:nvSpPr>
          <p:spPr>
            <a:xfrm>
              <a:off x="5596366" y="3834044"/>
              <a:ext cx="746884" cy="70898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326989" y="4457955"/>
              <a:ext cx="746884" cy="9884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2"/>
          <p:cNvGrpSpPr/>
          <p:nvPr/>
        </p:nvGrpSpPr>
        <p:grpSpPr>
          <a:xfrm>
            <a:off x="5489838" y="1010730"/>
            <a:ext cx="748686" cy="1270000"/>
            <a:chOff x="5535712" y="724334"/>
            <a:chExt cx="748686" cy="1270000"/>
          </a:xfrm>
        </p:grpSpPr>
        <p:sp>
          <p:nvSpPr>
            <p:cNvPr id="12" name="TextBox 11"/>
            <p:cNvSpPr txBox="1"/>
            <p:nvPr/>
          </p:nvSpPr>
          <p:spPr>
            <a:xfrm>
              <a:off x="5626553" y="1065492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kern="1200" dirty="0" smtClean="0"/>
                <a:t>G</a:t>
              </a:r>
              <a:r>
                <a:rPr lang="en-US" sz="2400" kern="1200" baseline="-25000" dirty="0" smtClean="0"/>
                <a:t>7</a:t>
              </a:r>
              <a:endParaRPr lang="en-US" sz="2400" kern="1200" baseline="-25000" dirty="0"/>
            </a:p>
          </p:txBody>
        </p:sp>
        <p:pic>
          <p:nvPicPr>
            <p:cNvPr id="13" name="Picture 12" descr="100px-OR_ANSI.svg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5218212" y="1041834"/>
              <a:ext cx="1270000" cy="635000"/>
            </a:xfrm>
            <a:prstGeom prst="rect">
              <a:avLst/>
            </a:prstGeom>
          </p:spPr>
        </p:pic>
      </p:grpSp>
      <p:grpSp>
        <p:nvGrpSpPr>
          <p:cNvPr id="22" name="Group 23"/>
          <p:cNvGrpSpPr/>
          <p:nvPr/>
        </p:nvGrpSpPr>
        <p:grpSpPr>
          <a:xfrm>
            <a:off x="1398097" y="999507"/>
            <a:ext cx="732606" cy="1270000"/>
            <a:chOff x="1556030" y="700659"/>
            <a:chExt cx="732606" cy="1270000"/>
          </a:xfrm>
        </p:grpSpPr>
        <p:pic>
          <p:nvPicPr>
            <p:cNvPr id="14" name="Picture 13" descr="100px-AND_ANSI.svg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1238530" y="1018159"/>
              <a:ext cx="1270000" cy="635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630791" y="1039242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kern="1200" dirty="0" smtClean="0"/>
                <a:t>G</a:t>
              </a:r>
              <a:r>
                <a:rPr lang="en-US" sz="2400" kern="1200" baseline="-25000" dirty="0" smtClean="0"/>
                <a:t>6</a:t>
              </a:r>
              <a:endParaRPr lang="en-US" sz="2400" kern="1200" baseline="-25000" dirty="0"/>
            </a:p>
          </p:txBody>
        </p:sp>
      </p:grpSp>
      <p:grpSp>
        <p:nvGrpSpPr>
          <p:cNvPr id="23" name="Group 21"/>
          <p:cNvGrpSpPr/>
          <p:nvPr/>
        </p:nvGrpSpPr>
        <p:grpSpPr>
          <a:xfrm>
            <a:off x="4411823" y="3195995"/>
            <a:ext cx="727163" cy="1270000"/>
            <a:chOff x="4445246" y="2730582"/>
            <a:chExt cx="727163" cy="1270000"/>
          </a:xfrm>
        </p:grpSpPr>
        <p:pic>
          <p:nvPicPr>
            <p:cNvPr id="16" name="Picture 15" descr="100px-AND_ANSI.svg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4127746" y="3048082"/>
              <a:ext cx="1270000" cy="635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514564" y="3079424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G</a:t>
              </a:r>
              <a:r>
                <a:rPr lang="en-US" sz="2400" baseline="-25000" dirty="0" smtClean="0"/>
                <a:t>3</a:t>
              </a:r>
              <a:endParaRPr lang="en-US" sz="2400" baseline="-25000" dirty="0"/>
            </a:p>
          </p:txBody>
        </p:sp>
      </p:grpSp>
      <p:grpSp>
        <p:nvGrpSpPr>
          <p:cNvPr id="24" name="Group 20"/>
          <p:cNvGrpSpPr/>
          <p:nvPr/>
        </p:nvGrpSpPr>
        <p:grpSpPr>
          <a:xfrm>
            <a:off x="576022" y="3228662"/>
            <a:ext cx="719625" cy="1270000"/>
            <a:chOff x="1130329" y="2816658"/>
            <a:chExt cx="719625" cy="1270000"/>
          </a:xfrm>
        </p:grpSpPr>
        <p:pic>
          <p:nvPicPr>
            <p:cNvPr id="19" name="Picture 18" descr="100px-OR_ANSI.svg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812829" y="3134158"/>
              <a:ext cx="1270000" cy="635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192109" y="3139771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G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</p:grpSp>
      <p:grpSp>
        <p:nvGrpSpPr>
          <p:cNvPr id="25" name="Group 39"/>
          <p:cNvGrpSpPr/>
          <p:nvPr/>
        </p:nvGrpSpPr>
        <p:grpSpPr>
          <a:xfrm>
            <a:off x="2344869" y="5154937"/>
            <a:ext cx="706769" cy="1270000"/>
            <a:chOff x="2390275" y="4732260"/>
            <a:chExt cx="706769" cy="1270000"/>
          </a:xfrm>
        </p:grpSpPr>
        <p:pic>
          <p:nvPicPr>
            <p:cNvPr id="33" name="Picture 32" descr="100px-AND_ANSI.svg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2072775" y="5049760"/>
              <a:ext cx="1270000" cy="635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439199" y="5053898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G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1703146" y="2207247"/>
            <a:ext cx="2895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598501" y="2207247"/>
            <a:ext cx="0" cy="1374947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850512" y="2201732"/>
            <a:ext cx="9682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850512" y="2201732"/>
            <a:ext cx="0" cy="1374947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782951" y="4404421"/>
            <a:ext cx="19364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795402" y="4416873"/>
            <a:ext cx="0" cy="11053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75529" y="4416873"/>
            <a:ext cx="16714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534551" y="4404421"/>
            <a:ext cx="0" cy="1138986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57625" y="2112157"/>
            <a:ext cx="50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931903" y="2107631"/>
            <a:ext cx="657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y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769434" y="2624748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016528" y="2624748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280321" y="-101598"/>
            <a:ext cx="50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1754599" y="-106124"/>
            <a:ext cx="657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y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1592130" y="410993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839224" y="410993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364488" y="-99670"/>
            <a:ext cx="50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x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5838766" y="-104196"/>
            <a:ext cx="657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y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5676297" y="412921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934532" y="412921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33" idx="3"/>
          </p:cNvCxnSpPr>
          <p:nvPr/>
        </p:nvCxnSpPr>
        <p:spPr>
          <a:xfrm flipH="1">
            <a:off x="2662369" y="6048965"/>
            <a:ext cx="339" cy="375972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share_G6-R-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94187" y="844447"/>
            <a:ext cx="1455268" cy="512392"/>
          </a:xfrm>
          <a:prstGeom prst="rect">
            <a:avLst/>
          </a:prstGeom>
        </p:spPr>
      </p:pic>
      <p:pic>
        <p:nvPicPr>
          <p:cNvPr id="54" name="Picture 53" descr="share_G6-L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3982" y="844447"/>
            <a:ext cx="807636" cy="512392"/>
          </a:xfrm>
          <a:prstGeom prst="rect">
            <a:avLst/>
          </a:prstGeom>
        </p:spPr>
      </p:pic>
      <p:pic>
        <p:nvPicPr>
          <p:cNvPr id="59" name="Picture 58" descr="share_G7-R-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94012" y="352321"/>
            <a:ext cx="2571482" cy="512392"/>
          </a:xfrm>
          <a:prstGeom prst="rect">
            <a:avLst/>
          </a:prstGeom>
        </p:spPr>
      </p:pic>
      <p:pic>
        <p:nvPicPr>
          <p:cNvPr id="70" name="Picture 69" descr="share_G2-L-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5891" y="2568953"/>
            <a:ext cx="487629" cy="512392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 flipV="1">
            <a:off x="1342907" y="4411926"/>
            <a:ext cx="274698" cy="2178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879854" y="2206113"/>
            <a:ext cx="274698" cy="2178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5249612" y="2197353"/>
            <a:ext cx="274698" cy="2178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3677364" y="4400644"/>
            <a:ext cx="274698" cy="2178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135496" y="2555941"/>
            <a:ext cx="662143" cy="492987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093065" y="3051891"/>
            <a:ext cx="502403" cy="492987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24607" y="855250"/>
            <a:ext cx="988963" cy="492987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577960" y="861902"/>
            <a:ext cx="826153" cy="492987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216104" y="830671"/>
            <a:ext cx="1467828" cy="492987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165078" y="354674"/>
            <a:ext cx="1467828" cy="492987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/>
          <p:cNvCxnSpPr>
            <a:stCxn id="89" idx="4"/>
          </p:cNvCxnSpPr>
          <p:nvPr/>
        </p:nvCxnSpPr>
        <p:spPr>
          <a:xfrm flipH="1">
            <a:off x="5572750" y="847661"/>
            <a:ext cx="2326242" cy="1332631"/>
          </a:xfrm>
          <a:prstGeom prst="straightConnector1">
            <a:avLst/>
          </a:prstGeom>
          <a:ln w="952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7" idx="4"/>
          </p:cNvCxnSpPr>
          <p:nvPr/>
        </p:nvCxnSpPr>
        <p:spPr>
          <a:xfrm>
            <a:off x="4950018" y="1323658"/>
            <a:ext cx="622732" cy="856634"/>
          </a:xfrm>
          <a:prstGeom prst="straightConnector1">
            <a:avLst/>
          </a:prstGeom>
          <a:ln w="952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4" idx="4"/>
          </p:cNvCxnSpPr>
          <p:nvPr/>
        </p:nvCxnSpPr>
        <p:spPr>
          <a:xfrm>
            <a:off x="1119089" y="1348237"/>
            <a:ext cx="1891590" cy="858345"/>
          </a:xfrm>
          <a:prstGeom prst="straightConnector1">
            <a:avLst/>
          </a:prstGeom>
          <a:ln w="952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85" idx="4"/>
          </p:cNvCxnSpPr>
          <p:nvPr/>
        </p:nvCxnSpPr>
        <p:spPr>
          <a:xfrm>
            <a:off x="2991037" y="1354889"/>
            <a:ext cx="19642" cy="851693"/>
          </a:xfrm>
          <a:prstGeom prst="straightConnector1">
            <a:avLst/>
          </a:prstGeom>
          <a:ln w="952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9" name="Picture 158" descr="share_G2-R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03141" y="3060012"/>
            <a:ext cx="815255" cy="512392"/>
          </a:xfrm>
          <a:prstGeom prst="rect">
            <a:avLst/>
          </a:prstGeom>
        </p:spPr>
      </p:pic>
      <p:pic>
        <p:nvPicPr>
          <p:cNvPr id="184" name="Picture 183" descr="share_G7-L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56350" y="810469"/>
            <a:ext cx="1367648" cy="512392"/>
          </a:xfrm>
          <a:prstGeom prst="rect">
            <a:avLst/>
          </a:prstGeom>
        </p:spPr>
      </p:pic>
      <p:cxnSp>
        <p:nvCxnSpPr>
          <p:cNvPr id="122" name="Straight Arrow Connector 70"/>
          <p:cNvCxnSpPr/>
          <p:nvPr/>
        </p:nvCxnSpPr>
        <p:spPr>
          <a:xfrm>
            <a:off x="466568" y="3048928"/>
            <a:ext cx="974800" cy="1366755"/>
          </a:xfrm>
          <a:prstGeom prst="straightConnector1">
            <a:avLst/>
          </a:prstGeom>
          <a:ln w="952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91"/>
          <p:cNvCxnSpPr/>
          <p:nvPr/>
        </p:nvCxnSpPr>
        <p:spPr>
          <a:xfrm>
            <a:off x="1344267" y="3544878"/>
            <a:ext cx="97101" cy="870805"/>
          </a:xfrm>
          <a:prstGeom prst="straightConnector1">
            <a:avLst/>
          </a:prstGeom>
          <a:ln w="952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CasellaDiTesto 123"/>
          <p:cNvSpPr txBox="1"/>
          <p:nvPr/>
        </p:nvSpPr>
        <p:spPr>
          <a:xfrm>
            <a:off x="4572000" y="4989493"/>
            <a:ext cx="34911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Function</a:t>
            </a:r>
            <a:r>
              <a:rPr lang="it-IT" sz="28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8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evaluation</a:t>
            </a:r>
            <a:r>
              <a:rPr lang="it-IT" sz="28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it-IT" sz="28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performed</a:t>
            </a:r>
            <a:r>
              <a:rPr lang="it-IT" sz="28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8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by</a:t>
            </a:r>
            <a:r>
              <a:rPr lang="it-IT" sz="28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Bob.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69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09"/>
          <p:cNvGrpSpPr/>
          <p:nvPr/>
        </p:nvGrpSpPr>
        <p:grpSpPr>
          <a:xfrm>
            <a:off x="2803536" y="4249598"/>
            <a:ext cx="2851930" cy="776355"/>
            <a:chOff x="5232848" y="3118600"/>
            <a:chExt cx="2851930" cy="776355"/>
          </a:xfrm>
        </p:grpSpPr>
        <p:grpSp>
          <p:nvGrpSpPr>
            <p:cNvPr id="8" name="Group 210"/>
            <p:cNvGrpSpPr/>
            <p:nvPr/>
          </p:nvGrpSpPr>
          <p:grpSpPr>
            <a:xfrm>
              <a:off x="5259490" y="3118600"/>
              <a:ext cx="1483133" cy="722754"/>
              <a:chOff x="5596366" y="3834044"/>
              <a:chExt cx="1483133" cy="722754"/>
            </a:xfrm>
          </p:grpSpPr>
          <p:pic>
            <p:nvPicPr>
              <p:cNvPr id="219" name="Picture 218" descr="share_G6-L-1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269241" y="3995107"/>
                <a:ext cx="807636" cy="512392"/>
              </a:xfrm>
              <a:prstGeom prst="rect">
                <a:avLst/>
              </a:prstGeom>
            </p:spPr>
          </p:pic>
          <p:pic>
            <p:nvPicPr>
              <p:cNvPr id="220" name="Picture 219" descr="share_G6-R-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624231" y="3995107"/>
                <a:ext cx="1455268" cy="512392"/>
              </a:xfrm>
              <a:prstGeom prst="rect">
                <a:avLst/>
              </a:prstGeom>
            </p:spPr>
          </p:pic>
          <p:sp>
            <p:nvSpPr>
              <p:cNvPr id="221" name="Rectangle 220"/>
              <p:cNvSpPr/>
              <p:nvPr/>
            </p:nvSpPr>
            <p:spPr>
              <a:xfrm>
                <a:off x="5596366" y="3834044"/>
                <a:ext cx="746884" cy="70898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6326989" y="4457955"/>
                <a:ext cx="746884" cy="9884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11"/>
            <p:cNvGrpSpPr/>
            <p:nvPr/>
          </p:nvGrpSpPr>
          <p:grpSpPr>
            <a:xfrm>
              <a:off x="5232848" y="3216730"/>
              <a:ext cx="2851930" cy="678225"/>
              <a:chOff x="6136105" y="3212876"/>
              <a:chExt cx="2851930" cy="678225"/>
            </a:xfrm>
          </p:grpSpPr>
          <p:pic>
            <p:nvPicPr>
              <p:cNvPr id="214" name="Picture 213" descr="share_G7-L-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274297" y="3277732"/>
                <a:ext cx="1367648" cy="512392"/>
              </a:xfrm>
              <a:prstGeom prst="rect">
                <a:avLst/>
              </a:prstGeom>
            </p:spPr>
          </p:pic>
          <p:pic>
            <p:nvPicPr>
              <p:cNvPr id="215" name="Picture 214" descr="share_G7-R-0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353789" y="3276126"/>
                <a:ext cx="2571482" cy="512392"/>
              </a:xfrm>
              <a:prstGeom prst="rect">
                <a:avLst/>
              </a:prstGeom>
            </p:spPr>
          </p:pic>
          <p:sp>
            <p:nvSpPr>
              <p:cNvPr id="216" name="Rectangle 215"/>
              <p:cNvSpPr/>
              <p:nvPr/>
            </p:nvSpPr>
            <p:spPr>
              <a:xfrm>
                <a:off x="6136105" y="3212876"/>
                <a:ext cx="218351" cy="56147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7647628" y="3298434"/>
                <a:ext cx="1340407" cy="56147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6288505" y="3743158"/>
                <a:ext cx="1429530" cy="14794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3" name="Rectangle 212"/>
            <p:cNvSpPr/>
            <p:nvPr/>
          </p:nvSpPr>
          <p:spPr>
            <a:xfrm>
              <a:off x="5316361" y="3218327"/>
              <a:ext cx="772400" cy="5614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89"/>
          <p:cNvGrpSpPr/>
          <p:nvPr/>
        </p:nvGrpSpPr>
        <p:grpSpPr>
          <a:xfrm>
            <a:off x="4705683" y="2134490"/>
            <a:ext cx="2851930" cy="678225"/>
            <a:chOff x="6136105" y="3212876"/>
            <a:chExt cx="2851930" cy="678225"/>
          </a:xfrm>
        </p:grpSpPr>
        <p:pic>
          <p:nvPicPr>
            <p:cNvPr id="185" name="Picture 184" descr="share_G7-L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274297" y="3277732"/>
              <a:ext cx="1367648" cy="512392"/>
            </a:xfrm>
            <a:prstGeom prst="rect">
              <a:avLst/>
            </a:prstGeom>
          </p:spPr>
        </p:pic>
        <p:pic>
          <p:nvPicPr>
            <p:cNvPr id="186" name="Picture 185" descr="share_G7-R-0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353789" y="3276126"/>
              <a:ext cx="2571482" cy="512392"/>
            </a:xfrm>
            <a:prstGeom prst="rect">
              <a:avLst/>
            </a:prstGeom>
          </p:spPr>
        </p:pic>
        <p:sp>
          <p:nvSpPr>
            <p:cNvPr id="187" name="Rectangle 186"/>
            <p:cNvSpPr/>
            <p:nvPr/>
          </p:nvSpPr>
          <p:spPr>
            <a:xfrm>
              <a:off x="6136105" y="3212876"/>
              <a:ext cx="218351" cy="5614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647628" y="3298434"/>
              <a:ext cx="1340407" cy="5614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288505" y="3743158"/>
              <a:ext cx="1429530" cy="14794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63"/>
          <p:cNvGrpSpPr/>
          <p:nvPr/>
        </p:nvGrpSpPr>
        <p:grpSpPr>
          <a:xfrm>
            <a:off x="1129955" y="4304917"/>
            <a:ext cx="1054897" cy="723296"/>
            <a:chOff x="6105998" y="3607405"/>
            <a:chExt cx="1054897" cy="723296"/>
          </a:xfrm>
        </p:grpSpPr>
        <p:pic>
          <p:nvPicPr>
            <p:cNvPr id="157" name="Picture 156" descr="share_G2-L-0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131369" y="3710361"/>
              <a:ext cx="487629" cy="512392"/>
            </a:xfrm>
            <a:prstGeom prst="rect">
              <a:avLst/>
            </a:prstGeom>
          </p:spPr>
        </p:pic>
        <p:pic>
          <p:nvPicPr>
            <p:cNvPr id="160" name="Picture 159" descr="share_G2-R-1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210764" y="3712122"/>
              <a:ext cx="815255" cy="512392"/>
            </a:xfrm>
            <a:prstGeom prst="rect">
              <a:avLst/>
            </a:prstGeom>
          </p:spPr>
        </p:pic>
        <p:sp>
          <p:nvSpPr>
            <p:cNvPr id="161" name="Rectangle 160"/>
            <p:cNvSpPr/>
            <p:nvPr/>
          </p:nvSpPr>
          <p:spPr>
            <a:xfrm>
              <a:off x="6623104" y="3607405"/>
              <a:ext cx="537791" cy="70741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6109471" y="4174164"/>
              <a:ext cx="537791" cy="15653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6105998" y="3710830"/>
              <a:ext cx="102094" cy="50337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08"/>
          <p:cNvGrpSpPr/>
          <p:nvPr/>
        </p:nvGrpSpPr>
        <p:grpSpPr>
          <a:xfrm>
            <a:off x="1921589" y="2043416"/>
            <a:ext cx="1483133" cy="722754"/>
            <a:chOff x="5596366" y="3834044"/>
            <a:chExt cx="1483133" cy="722754"/>
          </a:xfrm>
        </p:grpSpPr>
        <p:pic>
          <p:nvPicPr>
            <p:cNvPr id="105" name="Picture 104" descr="share_G6-L-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269241" y="3995107"/>
              <a:ext cx="807636" cy="512392"/>
            </a:xfrm>
            <a:prstGeom prst="rect">
              <a:avLst/>
            </a:prstGeom>
          </p:spPr>
        </p:pic>
        <p:pic>
          <p:nvPicPr>
            <p:cNvPr id="106" name="Picture 105" descr="share_G6-R-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624231" y="3995107"/>
              <a:ext cx="1455268" cy="512392"/>
            </a:xfrm>
            <a:prstGeom prst="rect">
              <a:avLst/>
            </a:prstGeom>
          </p:spPr>
        </p:pic>
        <p:sp>
          <p:nvSpPr>
            <p:cNvPr id="107" name="Rectangle 106"/>
            <p:cNvSpPr/>
            <p:nvPr/>
          </p:nvSpPr>
          <p:spPr>
            <a:xfrm>
              <a:off x="5596366" y="3834044"/>
              <a:ext cx="746884" cy="70898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326989" y="4457955"/>
              <a:ext cx="746884" cy="9884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2"/>
          <p:cNvGrpSpPr/>
          <p:nvPr/>
        </p:nvGrpSpPr>
        <p:grpSpPr>
          <a:xfrm>
            <a:off x="5489838" y="1010730"/>
            <a:ext cx="748686" cy="1270000"/>
            <a:chOff x="5535712" y="724334"/>
            <a:chExt cx="748686" cy="1270000"/>
          </a:xfrm>
        </p:grpSpPr>
        <p:sp>
          <p:nvSpPr>
            <p:cNvPr id="12" name="TextBox 11"/>
            <p:cNvSpPr txBox="1"/>
            <p:nvPr/>
          </p:nvSpPr>
          <p:spPr>
            <a:xfrm>
              <a:off x="5626553" y="1065492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kern="1200" dirty="0" smtClean="0"/>
                <a:t>G</a:t>
              </a:r>
              <a:r>
                <a:rPr lang="en-US" sz="2400" kern="1200" baseline="-25000" dirty="0" smtClean="0"/>
                <a:t>7</a:t>
              </a:r>
              <a:endParaRPr lang="en-US" sz="2400" kern="1200" baseline="-25000" dirty="0"/>
            </a:p>
          </p:txBody>
        </p:sp>
        <p:pic>
          <p:nvPicPr>
            <p:cNvPr id="13" name="Picture 12" descr="100px-OR_ANSI.svg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5218212" y="1041834"/>
              <a:ext cx="1270000" cy="635000"/>
            </a:xfrm>
            <a:prstGeom prst="rect">
              <a:avLst/>
            </a:prstGeom>
          </p:spPr>
        </p:pic>
      </p:grpSp>
      <p:grpSp>
        <p:nvGrpSpPr>
          <p:cNvPr id="22" name="Group 23"/>
          <p:cNvGrpSpPr/>
          <p:nvPr/>
        </p:nvGrpSpPr>
        <p:grpSpPr>
          <a:xfrm>
            <a:off x="1398097" y="999507"/>
            <a:ext cx="732606" cy="1270000"/>
            <a:chOff x="1556030" y="700659"/>
            <a:chExt cx="732606" cy="1270000"/>
          </a:xfrm>
        </p:grpSpPr>
        <p:pic>
          <p:nvPicPr>
            <p:cNvPr id="14" name="Picture 13" descr="100px-AND_ANSI.svg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1238530" y="1018159"/>
              <a:ext cx="1270000" cy="635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630791" y="1039242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kern="1200" dirty="0" smtClean="0"/>
                <a:t>G</a:t>
              </a:r>
              <a:r>
                <a:rPr lang="en-US" sz="2400" kern="1200" baseline="-25000" dirty="0" smtClean="0"/>
                <a:t>6</a:t>
              </a:r>
              <a:endParaRPr lang="en-US" sz="2400" kern="1200" baseline="-25000" dirty="0"/>
            </a:p>
          </p:txBody>
        </p:sp>
      </p:grpSp>
      <p:grpSp>
        <p:nvGrpSpPr>
          <p:cNvPr id="23" name="Group 21"/>
          <p:cNvGrpSpPr/>
          <p:nvPr/>
        </p:nvGrpSpPr>
        <p:grpSpPr>
          <a:xfrm>
            <a:off x="4411823" y="3195995"/>
            <a:ext cx="727163" cy="1270000"/>
            <a:chOff x="4445246" y="2730582"/>
            <a:chExt cx="727163" cy="1270000"/>
          </a:xfrm>
        </p:grpSpPr>
        <p:pic>
          <p:nvPicPr>
            <p:cNvPr id="16" name="Picture 15" descr="100px-AND_ANSI.svg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4127746" y="3048082"/>
              <a:ext cx="1270000" cy="635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514564" y="3079424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G</a:t>
              </a:r>
              <a:r>
                <a:rPr lang="en-US" sz="2400" baseline="-25000" dirty="0" smtClean="0"/>
                <a:t>3</a:t>
              </a:r>
              <a:endParaRPr lang="en-US" sz="2400" baseline="-25000" dirty="0"/>
            </a:p>
          </p:txBody>
        </p:sp>
      </p:grpSp>
      <p:grpSp>
        <p:nvGrpSpPr>
          <p:cNvPr id="24" name="Group 20"/>
          <p:cNvGrpSpPr/>
          <p:nvPr/>
        </p:nvGrpSpPr>
        <p:grpSpPr>
          <a:xfrm>
            <a:off x="576022" y="3228662"/>
            <a:ext cx="719625" cy="1270000"/>
            <a:chOff x="1130329" y="2816658"/>
            <a:chExt cx="719625" cy="1270000"/>
          </a:xfrm>
        </p:grpSpPr>
        <p:pic>
          <p:nvPicPr>
            <p:cNvPr id="19" name="Picture 18" descr="100px-OR_ANSI.svg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812829" y="3134158"/>
              <a:ext cx="1270000" cy="635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192109" y="3139771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G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</p:grpSp>
      <p:grpSp>
        <p:nvGrpSpPr>
          <p:cNvPr id="25" name="Group 39"/>
          <p:cNvGrpSpPr/>
          <p:nvPr/>
        </p:nvGrpSpPr>
        <p:grpSpPr>
          <a:xfrm>
            <a:off x="2344869" y="5154937"/>
            <a:ext cx="706769" cy="1270000"/>
            <a:chOff x="2390275" y="4732260"/>
            <a:chExt cx="706769" cy="1270000"/>
          </a:xfrm>
        </p:grpSpPr>
        <p:pic>
          <p:nvPicPr>
            <p:cNvPr id="33" name="Picture 32" descr="100px-AND_ANSI.svg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2072775" y="5049760"/>
              <a:ext cx="1270000" cy="635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439199" y="5053898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G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1703146" y="2207247"/>
            <a:ext cx="2895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598501" y="2207247"/>
            <a:ext cx="0" cy="1374947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850512" y="2201732"/>
            <a:ext cx="9682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850512" y="2201732"/>
            <a:ext cx="0" cy="1374947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782951" y="4404421"/>
            <a:ext cx="19364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795402" y="4416873"/>
            <a:ext cx="0" cy="11053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75529" y="4416873"/>
            <a:ext cx="16714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534551" y="4404421"/>
            <a:ext cx="0" cy="1138986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69434" y="2624748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016528" y="2624748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33" idx="3"/>
          </p:cNvCxnSpPr>
          <p:nvPr/>
        </p:nvCxnSpPr>
        <p:spPr>
          <a:xfrm flipH="1">
            <a:off x="2662369" y="6048965"/>
            <a:ext cx="339" cy="375972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342907" y="4411926"/>
            <a:ext cx="274698" cy="2178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879854" y="2206113"/>
            <a:ext cx="274698" cy="2178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5249612" y="2197353"/>
            <a:ext cx="274698" cy="2178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3677364" y="4400644"/>
            <a:ext cx="274698" cy="2178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525909" y="2225693"/>
            <a:ext cx="988963" cy="492987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583991" y="4408166"/>
            <a:ext cx="826153" cy="492987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/>
          <p:cNvCxnSpPr>
            <a:stCxn id="86" idx="4"/>
          </p:cNvCxnSpPr>
          <p:nvPr/>
        </p:nvCxnSpPr>
        <p:spPr>
          <a:xfrm>
            <a:off x="3020391" y="2718680"/>
            <a:ext cx="976502" cy="1674133"/>
          </a:xfrm>
          <a:prstGeom prst="straightConnector1">
            <a:avLst/>
          </a:prstGeom>
          <a:ln w="952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52" idx="3"/>
            <a:endCxn id="90" idx="0"/>
          </p:cNvCxnSpPr>
          <p:nvPr/>
        </p:nvCxnSpPr>
        <p:spPr>
          <a:xfrm flipH="1">
            <a:off x="3997068" y="2572036"/>
            <a:ext cx="1620921" cy="1836130"/>
          </a:xfrm>
          <a:prstGeom prst="straightConnector1">
            <a:avLst/>
          </a:prstGeom>
          <a:ln w="952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5517370" y="2211524"/>
            <a:ext cx="687069" cy="422366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CasellaDiTesto 122"/>
          <p:cNvSpPr txBox="1"/>
          <p:nvPr/>
        </p:nvSpPr>
        <p:spPr>
          <a:xfrm>
            <a:off x="4724400" y="5065693"/>
            <a:ext cx="34911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Function</a:t>
            </a:r>
            <a:r>
              <a:rPr lang="it-IT" sz="28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8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evaluation</a:t>
            </a:r>
            <a:r>
              <a:rPr lang="it-IT" sz="28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it-IT" sz="28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performed</a:t>
            </a:r>
            <a:r>
              <a:rPr lang="it-IT" sz="28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8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by</a:t>
            </a:r>
            <a:r>
              <a:rPr lang="it-IT" sz="28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Bob.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69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tangle 230"/>
          <p:cNvSpPr/>
          <p:nvPr/>
        </p:nvSpPr>
        <p:spPr>
          <a:xfrm>
            <a:off x="0" y="6617986"/>
            <a:ext cx="9144000" cy="56147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29"/>
          <p:cNvGrpSpPr/>
          <p:nvPr/>
        </p:nvGrpSpPr>
        <p:grpSpPr>
          <a:xfrm>
            <a:off x="1329049" y="6189735"/>
            <a:ext cx="2851930" cy="784862"/>
            <a:chOff x="5607613" y="4482392"/>
            <a:chExt cx="2851930" cy="784862"/>
          </a:xfrm>
        </p:grpSpPr>
        <p:grpSp>
          <p:nvGrpSpPr>
            <p:cNvPr id="3" name="Group 208"/>
            <p:cNvGrpSpPr/>
            <p:nvPr/>
          </p:nvGrpSpPr>
          <p:grpSpPr>
            <a:xfrm>
              <a:off x="5607613" y="4482392"/>
              <a:ext cx="2851930" cy="776355"/>
              <a:chOff x="5232848" y="3118600"/>
              <a:chExt cx="2851930" cy="776355"/>
            </a:xfrm>
          </p:grpSpPr>
          <p:grpSp>
            <p:nvGrpSpPr>
              <p:cNvPr id="4" name="Group 196"/>
              <p:cNvGrpSpPr/>
              <p:nvPr/>
            </p:nvGrpSpPr>
            <p:grpSpPr>
              <a:xfrm>
                <a:off x="5259490" y="3118600"/>
                <a:ext cx="1483133" cy="722754"/>
                <a:chOff x="5596366" y="3834044"/>
                <a:chExt cx="1483133" cy="722754"/>
              </a:xfrm>
            </p:grpSpPr>
            <p:pic>
              <p:nvPicPr>
                <p:cNvPr id="198" name="Picture 197" descr="share_G6-L-1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69241" y="3995107"/>
                  <a:ext cx="807636" cy="512392"/>
                </a:xfrm>
                <a:prstGeom prst="rect">
                  <a:avLst/>
                </a:prstGeom>
              </p:spPr>
            </p:pic>
            <p:pic>
              <p:nvPicPr>
                <p:cNvPr id="199" name="Picture 198" descr="share_G6-R-1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24231" y="3995107"/>
                  <a:ext cx="1455268" cy="512392"/>
                </a:xfrm>
                <a:prstGeom prst="rect">
                  <a:avLst/>
                </a:prstGeom>
              </p:spPr>
            </p:pic>
            <p:sp>
              <p:nvSpPr>
                <p:cNvPr id="200" name="Rectangle 199"/>
                <p:cNvSpPr/>
                <p:nvPr/>
              </p:nvSpPr>
              <p:spPr>
                <a:xfrm>
                  <a:off x="5596366" y="3834044"/>
                  <a:ext cx="746884" cy="7089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326989" y="4457955"/>
                  <a:ext cx="746884" cy="9884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201"/>
              <p:cNvGrpSpPr/>
              <p:nvPr/>
            </p:nvGrpSpPr>
            <p:grpSpPr>
              <a:xfrm>
                <a:off x="5232848" y="3216730"/>
                <a:ext cx="2851930" cy="678225"/>
                <a:chOff x="6136105" y="3212876"/>
                <a:chExt cx="2851930" cy="678225"/>
              </a:xfrm>
            </p:grpSpPr>
            <p:pic>
              <p:nvPicPr>
                <p:cNvPr id="203" name="Picture 202" descr="share_G7-L-1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74297" y="3277732"/>
                  <a:ext cx="1367648" cy="512392"/>
                </a:xfrm>
                <a:prstGeom prst="rect">
                  <a:avLst/>
                </a:prstGeom>
              </p:spPr>
            </p:pic>
            <p:pic>
              <p:nvPicPr>
                <p:cNvPr id="204" name="Picture 203" descr="share_G7-R-0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53789" y="3276126"/>
                  <a:ext cx="2571482" cy="512392"/>
                </a:xfrm>
                <a:prstGeom prst="rect">
                  <a:avLst/>
                </a:prstGeom>
              </p:spPr>
            </p:pic>
            <p:sp>
              <p:nvSpPr>
                <p:cNvPr id="205" name="Rectangle 204"/>
                <p:cNvSpPr/>
                <p:nvPr/>
              </p:nvSpPr>
              <p:spPr>
                <a:xfrm>
                  <a:off x="6136105" y="3212876"/>
                  <a:ext cx="218351" cy="5614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/>
                <p:cNvSpPr/>
                <p:nvPr/>
              </p:nvSpPr>
              <p:spPr>
                <a:xfrm>
                  <a:off x="7647628" y="3298434"/>
                  <a:ext cx="1340407" cy="5614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6288505" y="3743158"/>
                  <a:ext cx="1429530" cy="14794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8" name="Rectangle 207"/>
              <p:cNvSpPr/>
              <p:nvPr/>
            </p:nvSpPr>
            <p:spPr>
              <a:xfrm>
                <a:off x="5316361" y="3218327"/>
                <a:ext cx="772400" cy="56147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222"/>
            <p:cNvGrpSpPr/>
            <p:nvPr/>
          </p:nvGrpSpPr>
          <p:grpSpPr>
            <a:xfrm>
              <a:off x="6600311" y="4543958"/>
              <a:ext cx="1054897" cy="723296"/>
              <a:chOff x="6105998" y="3607405"/>
              <a:chExt cx="1054897" cy="723296"/>
            </a:xfrm>
          </p:grpSpPr>
          <p:pic>
            <p:nvPicPr>
              <p:cNvPr id="224" name="Picture 223" descr="share_G2-L-0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131369" y="3710361"/>
                <a:ext cx="487629" cy="512392"/>
              </a:xfrm>
              <a:prstGeom prst="rect">
                <a:avLst/>
              </a:prstGeom>
            </p:spPr>
          </p:pic>
          <p:pic>
            <p:nvPicPr>
              <p:cNvPr id="225" name="Picture 224" descr="share_G2-R-1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210764" y="3712122"/>
                <a:ext cx="815255" cy="512392"/>
              </a:xfrm>
              <a:prstGeom prst="rect">
                <a:avLst/>
              </a:prstGeom>
            </p:spPr>
          </p:pic>
          <p:sp>
            <p:nvSpPr>
              <p:cNvPr id="226" name="Rectangle 225"/>
              <p:cNvSpPr/>
              <p:nvPr/>
            </p:nvSpPr>
            <p:spPr>
              <a:xfrm>
                <a:off x="6623104" y="3607405"/>
                <a:ext cx="537791" cy="70741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6109471" y="4174164"/>
                <a:ext cx="537791" cy="15653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6105998" y="3710830"/>
                <a:ext cx="102094" cy="5033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9" name="Rectangle 228"/>
            <p:cNvSpPr/>
            <p:nvPr/>
          </p:nvSpPr>
          <p:spPr>
            <a:xfrm>
              <a:off x="6010527" y="4593898"/>
              <a:ext cx="772400" cy="5614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210"/>
          <p:cNvGrpSpPr/>
          <p:nvPr/>
        </p:nvGrpSpPr>
        <p:grpSpPr>
          <a:xfrm>
            <a:off x="2830178" y="4249598"/>
            <a:ext cx="1483133" cy="722754"/>
            <a:chOff x="5596366" y="3834044"/>
            <a:chExt cx="1483133" cy="722754"/>
          </a:xfrm>
        </p:grpSpPr>
        <p:pic>
          <p:nvPicPr>
            <p:cNvPr id="219" name="Picture 218" descr="share_G6-L-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269241" y="3995107"/>
              <a:ext cx="807636" cy="512392"/>
            </a:xfrm>
            <a:prstGeom prst="rect">
              <a:avLst/>
            </a:prstGeom>
          </p:spPr>
        </p:pic>
        <p:pic>
          <p:nvPicPr>
            <p:cNvPr id="220" name="Picture 219" descr="share_G6-R-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624231" y="3995107"/>
              <a:ext cx="1455268" cy="512392"/>
            </a:xfrm>
            <a:prstGeom prst="rect">
              <a:avLst/>
            </a:prstGeom>
          </p:spPr>
        </p:pic>
        <p:sp>
          <p:nvSpPr>
            <p:cNvPr id="221" name="Rectangle 220"/>
            <p:cNvSpPr/>
            <p:nvPr/>
          </p:nvSpPr>
          <p:spPr>
            <a:xfrm>
              <a:off x="5596366" y="3834044"/>
              <a:ext cx="746884" cy="70898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6326989" y="4457955"/>
              <a:ext cx="746884" cy="9884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211"/>
          <p:cNvGrpSpPr/>
          <p:nvPr/>
        </p:nvGrpSpPr>
        <p:grpSpPr>
          <a:xfrm>
            <a:off x="2803536" y="4347728"/>
            <a:ext cx="2851930" cy="678225"/>
            <a:chOff x="6136105" y="3212876"/>
            <a:chExt cx="2851930" cy="678225"/>
          </a:xfrm>
        </p:grpSpPr>
        <p:pic>
          <p:nvPicPr>
            <p:cNvPr id="214" name="Picture 213" descr="share_G7-L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274297" y="3277732"/>
              <a:ext cx="1367648" cy="512392"/>
            </a:xfrm>
            <a:prstGeom prst="rect">
              <a:avLst/>
            </a:prstGeom>
          </p:spPr>
        </p:pic>
        <p:pic>
          <p:nvPicPr>
            <p:cNvPr id="215" name="Picture 214" descr="share_G7-R-0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353789" y="3276126"/>
              <a:ext cx="2571482" cy="512392"/>
            </a:xfrm>
            <a:prstGeom prst="rect">
              <a:avLst/>
            </a:prstGeom>
          </p:spPr>
        </p:pic>
        <p:sp>
          <p:nvSpPr>
            <p:cNvPr id="216" name="Rectangle 215"/>
            <p:cNvSpPr/>
            <p:nvPr/>
          </p:nvSpPr>
          <p:spPr>
            <a:xfrm>
              <a:off x="6136105" y="3212876"/>
              <a:ext cx="218351" cy="5614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7647628" y="3298434"/>
              <a:ext cx="1340407" cy="5614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288505" y="3743158"/>
              <a:ext cx="1429530" cy="14794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3" name="Rectangle 212"/>
          <p:cNvSpPr/>
          <p:nvPr/>
        </p:nvSpPr>
        <p:spPr>
          <a:xfrm>
            <a:off x="2887049" y="4349325"/>
            <a:ext cx="772400" cy="56147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63"/>
          <p:cNvGrpSpPr/>
          <p:nvPr/>
        </p:nvGrpSpPr>
        <p:grpSpPr>
          <a:xfrm>
            <a:off x="1129955" y="4304917"/>
            <a:ext cx="1054897" cy="723296"/>
            <a:chOff x="6105998" y="3607405"/>
            <a:chExt cx="1054897" cy="723296"/>
          </a:xfrm>
        </p:grpSpPr>
        <p:pic>
          <p:nvPicPr>
            <p:cNvPr id="157" name="Picture 156" descr="share_G2-L-0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131369" y="3710361"/>
              <a:ext cx="487629" cy="512392"/>
            </a:xfrm>
            <a:prstGeom prst="rect">
              <a:avLst/>
            </a:prstGeom>
          </p:spPr>
        </p:pic>
        <p:pic>
          <p:nvPicPr>
            <p:cNvPr id="160" name="Picture 159" descr="share_G2-R-1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210764" y="3712122"/>
              <a:ext cx="815255" cy="512392"/>
            </a:xfrm>
            <a:prstGeom prst="rect">
              <a:avLst/>
            </a:prstGeom>
          </p:spPr>
        </p:pic>
        <p:sp>
          <p:nvSpPr>
            <p:cNvPr id="161" name="Rectangle 160"/>
            <p:cNvSpPr/>
            <p:nvPr/>
          </p:nvSpPr>
          <p:spPr>
            <a:xfrm>
              <a:off x="6623104" y="3607405"/>
              <a:ext cx="537791" cy="70741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6109471" y="4174164"/>
              <a:ext cx="537791" cy="15653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6105998" y="3710830"/>
              <a:ext cx="102094" cy="50337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2"/>
          <p:cNvGrpSpPr/>
          <p:nvPr/>
        </p:nvGrpSpPr>
        <p:grpSpPr>
          <a:xfrm>
            <a:off x="5489838" y="1010730"/>
            <a:ext cx="748686" cy="1270000"/>
            <a:chOff x="5535712" y="724334"/>
            <a:chExt cx="748686" cy="1270000"/>
          </a:xfrm>
        </p:grpSpPr>
        <p:sp>
          <p:nvSpPr>
            <p:cNvPr id="12" name="TextBox 11"/>
            <p:cNvSpPr txBox="1"/>
            <p:nvPr/>
          </p:nvSpPr>
          <p:spPr>
            <a:xfrm>
              <a:off x="5626553" y="1065492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kern="1200" dirty="0" smtClean="0"/>
                <a:t>G</a:t>
              </a:r>
              <a:r>
                <a:rPr lang="en-US" sz="2400" kern="1200" baseline="-25000" dirty="0" smtClean="0"/>
                <a:t>7</a:t>
              </a:r>
              <a:endParaRPr lang="en-US" sz="2400" kern="1200" baseline="-25000" dirty="0"/>
            </a:p>
          </p:txBody>
        </p:sp>
        <p:pic>
          <p:nvPicPr>
            <p:cNvPr id="13" name="Picture 12" descr="100px-OR_ANSI.svg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5218212" y="1041834"/>
              <a:ext cx="1270000" cy="635000"/>
            </a:xfrm>
            <a:prstGeom prst="rect">
              <a:avLst/>
            </a:prstGeom>
          </p:spPr>
        </p:pic>
      </p:grpSp>
      <p:grpSp>
        <p:nvGrpSpPr>
          <p:cNvPr id="22" name="Group 23"/>
          <p:cNvGrpSpPr/>
          <p:nvPr/>
        </p:nvGrpSpPr>
        <p:grpSpPr>
          <a:xfrm>
            <a:off x="1398097" y="999507"/>
            <a:ext cx="732606" cy="1270000"/>
            <a:chOff x="1556030" y="700659"/>
            <a:chExt cx="732606" cy="1270000"/>
          </a:xfrm>
        </p:grpSpPr>
        <p:pic>
          <p:nvPicPr>
            <p:cNvPr id="14" name="Picture 13" descr="100px-AND_ANSI.svg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1238530" y="1018159"/>
              <a:ext cx="1270000" cy="635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630791" y="1039242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kern="1200" dirty="0" smtClean="0"/>
                <a:t>G</a:t>
              </a:r>
              <a:r>
                <a:rPr lang="en-US" sz="2400" kern="1200" baseline="-25000" dirty="0" smtClean="0"/>
                <a:t>6</a:t>
              </a:r>
              <a:endParaRPr lang="en-US" sz="2400" kern="1200" baseline="-25000" dirty="0"/>
            </a:p>
          </p:txBody>
        </p:sp>
      </p:grpSp>
      <p:grpSp>
        <p:nvGrpSpPr>
          <p:cNvPr id="23" name="Group 21"/>
          <p:cNvGrpSpPr/>
          <p:nvPr/>
        </p:nvGrpSpPr>
        <p:grpSpPr>
          <a:xfrm>
            <a:off x="4411823" y="3195995"/>
            <a:ext cx="727163" cy="1270000"/>
            <a:chOff x="4445246" y="2730582"/>
            <a:chExt cx="727163" cy="1270000"/>
          </a:xfrm>
        </p:grpSpPr>
        <p:pic>
          <p:nvPicPr>
            <p:cNvPr id="16" name="Picture 15" descr="100px-AND_ANSI.svg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4127746" y="3048082"/>
              <a:ext cx="1270000" cy="635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514564" y="3079424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G</a:t>
              </a:r>
              <a:r>
                <a:rPr lang="en-US" sz="2400" baseline="-25000" dirty="0" smtClean="0"/>
                <a:t>3</a:t>
              </a:r>
              <a:endParaRPr lang="en-US" sz="2400" baseline="-25000" dirty="0"/>
            </a:p>
          </p:txBody>
        </p:sp>
      </p:grpSp>
      <p:grpSp>
        <p:nvGrpSpPr>
          <p:cNvPr id="24" name="Group 20"/>
          <p:cNvGrpSpPr/>
          <p:nvPr/>
        </p:nvGrpSpPr>
        <p:grpSpPr>
          <a:xfrm>
            <a:off x="576022" y="3228662"/>
            <a:ext cx="719625" cy="1270000"/>
            <a:chOff x="1130329" y="2816658"/>
            <a:chExt cx="719625" cy="1270000"/>
          </a:xfrm>
        </p:grpSpPr>
        <p:pic>
          <p:nvPicPr>
            <p:cNvPr id="19" name="Picture 18" descr="100px-OR_ANSI.svg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812829" y="3134158"/>
              <a:ext cx="1270000" cy="635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192109" y="3139771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G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</p:grpSp>
      <p:grpSp>
        <p:nvGrpSpPr>
          <p:cNvPr id="25" name="Group 39"/>
          <p:cNvGrpSpPr/>
          <p:nvPr/>
        </p:nvGrpSpPr>
        <p:grpSpPr>
          <a:xfrm>
            <a:off x="2344869" y="5154937"/>
            <a:ext cx="706769" cy="1270000"/>
            <a:chOff x="2390275" y="4732260"/>
            <a:chExt cx="706769" cy="1270000"/>
          </a:xfrm>
        </p:grpSpPr>
        <p:pic>
          <p:nvPicPr>
            <p:cNvPr id="33" name="Picture 32" descr="100px-AND_ANSI.svg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>
              <a:off x="2072775" y="5049760"/>
              <a:ext cx="1270000" cy="635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439199" y="5053898"/>
              <a:ext cx="657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G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1703146" y="2207247"/>
            <a:ext cx="2895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598501" y="2207247"/>
            <a:ext cx="0" cy="1374947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850512" y="2201732"/>
            <a:ext cx="9682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850512" y="2201732"/>
            <a:ext cx="0" cy="1374947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782951" y="4404421"/>
            <a:ext cx="19364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795402" y="4416873"/>
            <a:ext cx="0" cy="11053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75529" y="4416873"/>
            <a:ext cx="16714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534551" y="4404421"/>
            <a:ext cx="0" cy="1138986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69434" y="2624748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016528" y="2624748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592130" y="410993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839224" y="410993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676297" y="412921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934532" y="412921"/>
            <a:ext cx="0" cy="98711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33" idx="3"/>
          </p:cNvCxnSpPr>
          <p:nvPr/>
        </p:nvCxnSpPr>
        <p:spPr>
          <a:xfrm flipH="1">
            <a:off x="2662369" y="6048965"/>
            <a:ext cx="339" cy="375972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342907" y="4411926"/>
            <a:ext cx="274698" cy="2178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879854" y="2206113"/>
            <a:ext cx="274698" cy="2178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5249612" y="2197353"/>
            <a:ext cx="274698" cy="2178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3677364" y="4400644"/>
            <a:ext cx="274698" cy="2178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1110296" y="4415683"/>
            <a:ext cx="662143" cy="492987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421810" y="6354602"/>
            <a:ext cx="502403" cy="492987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>
            <a:stCxn id="83" idx="4"/>
            <a:endCxn id="91" idx="0"/>
          </p:cNvCxnSpPr>
          <p:nvPr/>
        </p:nvCxnSpPr>
        <p:spPr>
          <a:xfrm>
            <a:off x="1441368" y="4908670"/>
            <a:ext cx="1231644" cy="1445932"/>
          </a:xfrm>
          <a:prstGeom prst="straightConnector1">
            <a:avLst/>
          </a:prstGeom>
          <a:ln w="952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91" idx="0"/>
          </p:cNvCxnSpPr>
          <p:nvPr/>
        </p:nvCxnSpPr>
        <p:spPr>
          <a:xfrm rot="5400000">
            <a:off x="2662165" y="4881723"/>
            <a:ext cx="1483727" cy="1462031"/>
          </a:xfrm>
          <a:prstGeom prst="straightConnector1">
            <a:avLst/>
          </a:prstGeom>
          <a:ln w="952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CasellaDiTesto 122"/>
          <p:cNvSpPr txBox="1"/>
          <p:nvPr/>
        </p:nvSpPr>
        <p:spPr>
          <a:xfrm>
            <a:off x="4787603" y="5141893"/>
            <a:ext cx="34911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Function</a:t>
            </a:r>
            <a:r>
              <a:rPr lang="it-IT" sz="28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8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evaluation</a:t>
            </a:r>
            <a:r>
              <a:rPr lang="it-IT" sz="28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it-IT" sz="28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performed</a:t>
            </a:r>
            <a:r>
              <a:rPr lang="it-IT" sz="28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8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by</a:t>
            </a:r>
            <a:r>
              <a:rPr lang="it-IT" sz="28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Bob.</a:t>
            </a:r>
          </a:p>
        </p:txBody>
      </p:sp>
      <p:sp>
        <p:nvSpPr>
          <p:cNvPr id="88" name="Oval 90"/>
          <p:cNvSpPr/>
          <p:nvPr/>
        </p:nvSpPr>
        <p:spPr>
          <a:xfrm>
            <a:off x="3840997" y="4383813"/>
            <a:ext cx="502403" cy="492987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69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22184" y="762000"/>
            <a:ext cx="23443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Conclusions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14400" y="2057401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A </a:t>
            </a:r>
            <a:r>
              <a:rPr lang="it-IT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novel</a:t>
            </a:r>
            <a:r>
              <a:rPr lang="it-IT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method</a:t>
            </a:r>
            <a:r>
              <a:rPr lang="it-IT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for</a:t>
            </a:r>
            <a:r>
              <a:rPr lang="it-IT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privately</a:t>
            </a:r>
            <a:r>
              <a:rPr lang="it-IT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evaluating</a:t>
            </a:r>
            <a:r>
              <a:rPr lang="it-IT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any</a:t>
            </a:r>
            <a:r>
              <a:rPr lang="it-IT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two</a:t>
            </a:r>
            <a:r>
              <a:rPr lang="it-IT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party </a:t>
            </a:r>
            <a:r>
              <a:rPr lang="it-IT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boolean</a:t>
            </a:r>
            <a:r>
              <a:rPr lang="it-IT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function</a:t>
            </a:r>
            <a:endParaRPr lang="it-IT" sz="2400" b="1" dirty="0" smtClean="0">
              <a:solidFill>
                <a:srgbClr val="17375E"/>
              </a:solidFill>
              <a:latin typeface="Comic Sans MS"/>
              <a:cs typeface="Comic Sans MS"/>
            </a:endParaRPr>
          </a:p>
          <a:p>
            <a:endParaRPr lang="it-IT" sz="2400" b="1" dirty="0" smtClean="0">
              <a:solidFill>
                <a:srgbClr val="17375E"/>
              </a:solidFill>
              <a:latin typeface="Comic Sans MS"/>
              <a:cs typeface="Comic Sans MS"/>
            </a:endParaRPr>
          </a:p>
          <a:p>
            <a:r>
              <a:rPr lang="it-IT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The </a:t>
            </a:r>
            <a:r>
              <a:rPr lang="it-IT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method</a:t>
            </a:r>
            <a:r>
              <a:rPr lang="it-IT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is</a:t>
            </a:r>
            <a:r>
              <a:rPr lang="it-IT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unconditionally</a:t>
            </a:r>
            <a:r>
              <a:rPr lang="it-IT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secure</a:t>
            </a:r>
            <a:endParaRPr lang="it-IT" sz="2400" b="1" dirty="0" smtClean="0">
              <a:solidFill>
                <a:srgbClr val="17375E"/>
              </a:solidFill>
              <a:latin typeface="Comic Sans MS"/>
              <a:cs typeface="Comic Sans MS"/>
            </a:endParaRPr>
          </a:p>
          <a:p>
            <a:endParaRPr lang="it-IT" sz="2400" b="1" dirty="0" smtClean="0">
              <a:solidFill>
                <a:srgbClr val="17375E"/>
              </a:solidFill>
              <a:latin typeface="Comic Sans MS"/>
              <a:cs typeface="Comic Sans MS"/>
            </a:endParaRPr>
          </a:p>
          <a:p>
            <a:r>
              <a:rPr lang="it-IT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Visual</a:t>
            </a:r>
            <a:r>
              <a:rPr lang="it-IT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Cryptography</a:t>
            </a:r>
            <a:r>
              <a:rPr lang="it-IT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can </a:t>
            </a:r>
            <a:r>
              <a:rPr lang="it-IT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be</a:t>
            </a:r>
            <a:r>
              <a:rPr lang="it-IT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also</a:t>
            </a:r>
            <a:r>
              <a:rPr lang="it-IT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 </a:t>
            </a:r>
            <a:r>
              <a:rPr lang="it-IT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seen</a:t>
            </a:r>
            <a:r>
              <a:rPr lang="it-IT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as</a:t>
            </a:r>
            <a:r>
              <a:rPr lang="it-IT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a “</a:t>
            </a:r>
            <a:r>
              <a:rPr lang="it-IT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computing</a:t>
            </a:r>
            <a:r>
              <a:rPr lang="it-IT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tool</a:t>
            </a:r>
            <a:r>
              <a:rPr lang="it-IT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”</a:t>
            </a:r>
          </a:p>
          <a:p>
            <a:endParaRPr lang="it-IT" sz="2400" b="1" dirty="0" smtClean="0">
              <a:solidFill>
                <a:srgbClr val="17375E"/>
              </a:solidFill>
              <a:latin typeface="Comic Sans MS"/>
              <a:cs typeface="Comic Sans MS"/>
            </a:endParaRPr>
          </a:p>
          <a:p>
            <a:endParaRPr lang="it-IT" sz="2400" b="1" dirty="0">
              <a:solidFill>
                <a:srgbClr val="17375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76225" y="685800"/>
            <a:ext cx="30197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Open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Problems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04800" y="1993880"/>
            <a:ext cx="8725466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Applications</a:t>
            </a:r>
            <a:endParaRPr lang="it-IT" sz="2400" b="1" dirty="0" smtClean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endParaRPr lang="it-IT" sz="2400" b="1" dirty="0" smtClean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Two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party case: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malicious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adversary</a:t>
            </a:r>
            <a:endParaRPr lang="it-IT" sz="2400" b="1" dirty="0" smtClean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endParaRPr lang="it-IT" sz="2400" b="1" dirty="0" smtClean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Multi-party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case: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semi-honest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,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malicious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adversaries</a:t>
            </a:r>
            <a:endParaRPr lang="it-IT" sz="2400" b="1" dirty="0" smtClean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endParaRPr lang="it-IT" sz="2400" b="1" dirty="0" smtClean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Optimizations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: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tradeoff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security vs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efficiency</a:t>
            </a:r>
            <a:endParaRPr lang="it-IT" sz="2400" b="1" dirty="0" smtClean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endParaRPr lang="it-IT" sz="2400" b="1" dirty="0" smtClean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Use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of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other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visual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cryptography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schemes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</a:p>
          <a:p>
            <a:pPr>
              <a:buFont typeface="Arial"/>
              <a:buChar char="•"/>
            </a:pPr>
            <a:endParaRPr lang="it-IT" sz="2400" b="1" dirty="0" smtClean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 VCS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as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a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tool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for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crypto-computing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in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special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settings</a:t>
            </a:r>
            <a:endParaRPr lang="it-IT" sz="2400" b="1" dirty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00400" y="2902804"/>
            <a:ext cx="2374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Thanks</a:t>
            </a:r>
            <a:r>
              <a:rPr lang="it-IT" sz="4800" dirty="0" smtClean="0">
                <a:solidFill>
                  <a:srgbClr val="17375E"/>
                </a:solidFill>
                <a:latin typeface="Comic Sans MS"/>
                <a:cs typeface="Comic Sans MS"/>
              </a:rPr>
              <a:t>!</a:t>
            </a:r>
            <a:endParaRPr lang="it-IT" sz="4800" dirty="0">
              <a:solidFill>
                <a:srgbClr val="17375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33602" y="762000"/>
            <a:ext cx="47848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Computation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as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a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circuit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4800" y="1524000"/>
            <a:ext cx="8770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The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boolean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function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f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(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·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·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)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is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represented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through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a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boolean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circuit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C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(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·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·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)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for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which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for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each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x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y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it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holds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that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C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(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x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y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) =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f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(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x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y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)</a:t>
            </a:r>
            <a:endParaRPr lang="it-IT" sz="2000" b="1" dirty="0">
              <a:solidFill>
                <a:schemeClr val="accent1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0" name="Ritardo 9"/>
          <p:cNvSpPr/>
          <p:nvPr/>
        </p:nvSpPr>
        <p:spPr>
          <a:xfrm rot="5400000">
            <a:off x="1522476" y="3427476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5" name="Connettore 1 14"/>
          <p:cNvCxnSpPr/>
          <p:nvPr/>
        </p:nvCxnSpPr>
        <p:spPr>
          <a:xfrm rot="5400000">
            <a:off x="1831119" y="3201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rot="5400000">
            <a:off x="1373919" y="3201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rot="5400000">
            <a:off x="3731391" y="3201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rot="5400000">
            <a:off x="3275779" y="3201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rda 18"/>
          <p:cNvSpPr/>
          <p:nvPr/>
        </p:nvSpPr>
        <p:spPr>
          <a:xfrm rot="17564955">
            <a:off x="2468405" y="4697639"/>
            <a:ext cx="682128" cy="683968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1 29"/>
          <p:cNvCxnSpPr/>
          <p:nvPr/>
        </p:nvCxnSpPr>
        <p:spPr>
          <a:xfrm rot="5400000">
            <a:off x="3501267" y="4266407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rot="5400000">
            <a:off x="1600995" y="4266407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itardo 32"/>
          <p:cNvSpPr/>
          <p:nvPr/>
        </p:nvSpPr>
        <p:spPr>
          <a:xfrm rot="5400000">
            <a:off x="3424336" y="3430524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2" name="Connettore 1 41"/>
          <p:cNvCxnSpPr/>
          <p:nvPr/>
        </p:nvCxnSpPr>
        <p:spPr>
          <a:xfrm rot="5400000">
            <a:off x="2574879" y="559990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1548410" y="3429000"/>
            <a:ext cx="5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And</a:t>
            </a:r>
            <a:endParaRPr lang="it-IT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3474678" y="3429000"/>
            <a:ext cx="5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And</a:t>
            </a:r>
            <a:endParaRPr lang="it-IT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2563296" y="4876800"/>
            <a:ext cx="417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Or</a:t>
            </a:r>
            <a:endParaRPr lang="it-IT" dirty="0"/>
          </a:p>
        </p:txBody>
      </p:sp>
      <p:cxnSp>
        <p:nvCxnSpPr>
          <p:cNvPr id="28" name="Connettore 1 27"/>
          <p:cNvCxnSpPr/>
          <p:nvPr/>
        </p:nvCxnSpPr>
        <p:spPr>
          <a:xfrm rot="5400000">
            <a:off x="2727279" y="468550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rot="5400000">
            <a:off x="2485180" y="468550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1828801" y="4495800"/>
            <a:ext cx="8460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2895601" y="4495800"/>
            <a:ext cx="8460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33602" y="762000"/>
            <a:ext cx="47848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Computation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as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a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circuit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4800" y="1524000"/>
            <a:ext cx="8770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The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boolean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function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f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(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·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·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)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is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represented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through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a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boolean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circuit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C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(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·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·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)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for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which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for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each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x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y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it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holds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that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C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(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x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y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) =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f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(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x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y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)</a:t>
            </a:r>
            <a:endParaRPr lang="it-IT" sz="2000" b="1" dirty="0">
              <a:solidFill>
                <a:schemeClr val="accent1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105400" y="2852679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Given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the input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values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, the output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is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easily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obtained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by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evaluating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the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circuit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gates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, i.e., And, OR and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Not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bit-by-bit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operations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.</a:t>
            </a:r>
          </a:p>
        </p:txBody>
      </p:sp>
      <p:sp>
        <p:nvSpPr>
          <p:cNvPr id="10" name="Ritardo 9"/>
          <p:cNvSpPr/>
          <p:nvPr/>
        </p:nvSpPr>
        <p:spPr>
          <a:xfrm rot="5400000">
            <a:off x="1522476" y="3427476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5" name="Connettore 1 14"/>
          <p:cNvCxnSpPr/>
          <p:nvPr/>
        </p:nvCxnSpPr>
        <p:spPr>
          <a:xfrm rot="5400000">
            <a:off x="1831119" y="3201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rot="5400000">
            <a:off x="1373919" y="3201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rot="5400000">
            <a:off x="3731391" y="3201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rot="5400000">
            <a:off x="3275779" y="3201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rda 18"/>
          <p:cNvSpPr/>
          <p:nvPr/>
        </p:nvSpPr>
        <p:spPr>
          <a:xfrm rot="17564955">
            <a:off x="2468405" y="4697639"/>
            <a:ext cx="682128" cy="683968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1 29"/>
          <p:cNvCxnSpPr/>
          <p:nvPr/>
        </p:nvCxnSpPr>
        <p:spPr>
          <a:xfrm rot="5400000">
            <a:off x="3501267" y="4266407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rot="5400000">
            <a:off x="1600995" y="4266407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itardo 32"/>
          <p:cNvSpPr/>
          <p:nvPr/>
        </p:nvSpPr>
        <p:spPr>
          <a:xfrm rot="5400000">
            <a:off x="3424336" y="3430524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2" name="Connettore 1 41"/>
          <p:cNvCxnSpPr/>
          <p:nvPr/>
        </p:nvCxnSpPr>
        <p:spPr>
          <a:xfrm rot="5400000">
            <a:off x="2574879" y="559990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1548410" y="3429000"/>
            <a:ext cx="5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And</a:t>
            </a:r>
            <a:endParaRPr lang="it-IT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3474678" y="3429000"/>
            <a:ext cx="5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And</a:t>
            </a:r>
            <a:endParaRPr lang="it-IT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2563296" y="4876800"/>
            <a:ext cx="417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Or</a:t>
            </a:r>
            <a:endParaRPr lang="it-IT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1447800" y="2526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1908140" y="2514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3352800" y="2514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3806860" y="2526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8" name="Connettore 1 27"/>
          <p:cNvCxnSpPr/>
          <p:nvPr/>
        </p:nvCxnSpPr>
        <p:spPr>
          <a:xfrm rot="5400000">
            <a:off x="2727279" y="468550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rot="5400000">
            <a:off x="2485180" y="468550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1828801" y="4495800"/>
            <a:ext cx="8460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2895601" y="4495800"/>
            <a:ext cx="8460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33602" y="762000"/>
            <a:ext cx="47848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Computation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as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a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circuit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4800" y="1524000"/>
            <a:ext cx="8770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The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boolean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function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f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(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·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·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)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is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represented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through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a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boolean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circuit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C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(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·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·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)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for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which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for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each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x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y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it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holds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that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C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(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x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y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) =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f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(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x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y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)</a:t>
            </a:r>
            <a:endParaRPr lang="it-IT" sz="2000" b="1" dirty="0">
              <a:solidFill>
                <a:schemeClr val="accent1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105400" y="2852679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Given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the input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values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, the output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is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easily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obtained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by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evaluating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the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circuit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gates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, i.e., And, OR and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Not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bit-by-bit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operations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.</a:t>
            </a:r>
          </a:p>
        </p:txBody>
      </p:sp>
      <p:sp>
        <p:nvSpPr>
          <p:cNvPr id="10" name="Ritardo 9"/>
          <p:cNvSpPr/>
          <p:nvPr/>
        </p:nvSpPr>
        <p:spPr>
          <a:xfrm rot="5400000">
            <a:off x="1522476" y="3427476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5" name="Connettore 1 14"/>
          <p:cNvCxnSpPr/>
          <p:nvPr/>
        </p:nvCxnSpPr>
        <p:spPr>
          <a:xfrm rot="5400000">
            <a:off x="1831119" y="3201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rot="5400000">
            <a:off x="1373919" y="3201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rot="5400000">
            <a:off x="3731391" y="3201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rot="5400000">
            <a:off x="3275779" y="3201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rda 18"/>
          <p:cNvSpPr/>
          <p:nvPr/>
        </p:nvSpPr>
        <p:spPr>
          <a:xfrm rot="17564955">
            <a:off x="2468405" y="4697639"/>
            <a:ext cx="682128" cy="683968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1 29"/>
          <p:cNvCxnSpPr/>
          <p:nvPr/>
        </p:nvCxnSpPr>
        <p:spPr>
          <a:xfrm rot="5400000">
            <a:off x="3501267" y="4266407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rot="5400000">
            <a:off x="1600995" y="4266407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itardo 32"/>
          <p:cNvSpPr/>
          <p:nvPr/>
        </p:nvSpPr>
        <p:spPr>
          <a:xfrm rot="5400000">
            <a:off x="3424336" y="3430524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2" name="Connettore 1 41"/>
          <p:cNvCxnSpPr/>
          <p:nvPr/>
        </p:nvCxnSpPr>
        <p:spPr>
          <a:xfrm rot="5400000">
            <a:off x="2574879" y="559990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1548410" y="3429000"/>
            <a:ext cx="5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And</a:t>
            </a:r>
            <a:endParaRPr lang="it-IT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3474678" y="3429000"/>
            <a:ext cx="5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And</a:t>
            </a:r>
            <a:endParaRPr lang="it-IT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2563296" y="4876800"/>
            <a:ext cx="417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Or</a:t>
            </a:r>
            <a:endParaRPr lang="it-IT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1447800" y="2526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0</a:t>
            </a:r>
            <a:endParaRPr lang="it-IT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1908140" y="2514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1</a:t>
            </a:r>
            <a:endParaRPr lang="it-IT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3352800" y="2514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1</a:t>
            </a:r>
            <a:endParaRPr lang="it-IT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3806860" y="2526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1</a:t>
            </a:r>
            <a:endParaRPr lang="it-IT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3425860" y="4038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1</a:t>
            </a:r>
            <a:endParaRPr lang="it-IT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1905000" y="4038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0</a:t>
            </a:r>
            <a:endParaRPr lang="it-IT" dirty="0"/>
          </a:p>
        </p:txBody>
      </p:sp>
      <p:cxnSp>
        <p:nvCxnSpPr>
          <p:cNvPr id="28" name="Connettore 1 27"/>
          <p:cNvCxnSpPr/>
          <p:nvPr/>
        </p:nvCxnSpPr>
        <p:spPr>
          <a:xfrm rot="5400000">
            <a:off x="2727279" y="468550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rot="5400000">
            <a:off x="2485180" y="468550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1828801" y="4495800"/>
            <a:ext cx="8460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2895601" y="4495800"/>
            <a:ext cx="8460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33602" y="762000"/>
            <a:ext cx="47848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Computation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as</a:t>
            </a:r>
            <a:r>
              <a:rPr lang="it-IT" sz="3200" dirty="0" smtClean="0">
                <a:solidFill>
                  <a:srgbClr val="17375E"/>
                </a:solidFill>
                <a:latin typeface="Comic Sans MS"/>
              </a:rPr>
              <a:t> a </a:t>
            </a:r>
            <a:r>
              <a:rPr lang="it-IT" sz="3200" dirty="0" err="1" smtClean="0">
                <a:solidFill>
                  <a:srgbClr val="17375E"/>
                </a:solidFill>
                <a:latin typeface="Comic Sans MS"/>
              </a:rPr>
              <a:t>circuit</a:t>
            </a:r>
            <a:endParaRPr lang="it-IT" sz="3200" dirty="0" smtClean="0">
              <a:solidFill>
                <a:srgbClr val="17375E"/>
              </a:solidFill>
              <a:latin typeface="Comic Sans M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4800" y="1524000"/>
            <a:ext cx="8770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The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boolean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function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f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(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·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·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)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is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represented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through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a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boolean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circuit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C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(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·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·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)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for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which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for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each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x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y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it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holds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that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C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(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x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y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) =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f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(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x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,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y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)</a:t>
            </a:r>
            <a:endParaRPr lang="it-IT" sz="2000" b="1" dirty="0">
              <a:solidFill>
                <a:schemeClr val="accent1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105400" y="2852679"/>
            <a:ext cx="3581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Given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the input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values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, the output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is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easily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obtained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by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evaluating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the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circuit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gates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, i.e., And, OR and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Not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bit-by-bit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operations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.</a:t>
            </a:r>
          </a:p>
          <a:p>
            <a:endParaRPr lang="it-IT" sz="2000" b="1" dirty="0" smtClean="0">
              <a:solidFill>
                <a:srgbClr val="254061"/>
              </a:solidFill>
              <a:latin typeface="Comic Sans MS"/>
              <a:cs typeface="Comic Sans MS"/>
            </a:endParaRPr>
          </a:p>
          <a:p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Inputs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are in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clear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.</a:t>
            </a:r>
          </a:p>
          <a:p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Computations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 are in </a:t>
            </a:r>
            <a:r>
              <a:rPr lang="it-IT" sz="2000" b="1" dirty="0" err="1" smtClean="0">
                <a:solidFill>
                  <a:srgbClr val="254061"/>
                </a:solidFill>
                <a:latin typeface="Comic Sans MS"/>
                <a:cs typeface="Comic Sans MS"/>
              </a:rPr>
              <a:t>clear</a:t>
            </a:r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.</a:t>
            </a:r>
          </a:p>
          <a:p>
            <a:endParaRPr lang="it-IT" sz="2000" b="1" dirty="0" smtClean="0">
              <a:solidFill>
                <a:srgbClr val="254061"/>
              </a:solidFill>
              <a:latin typeface="Comic Sans MS"/>
              <a:cs typeface="Comic Sans MS"/>
            </a:endParaRPr>
          </a:p>
          <a:p>
            <a:r>
              <a:rPr lang="it-IT" sz="2000" b="1" dirty="0" smtClean="0">
                <a:solidFill>
                  <a:srgbClr val="254061"/>
                </a:solidFill>
                <a:latin typeface="Comic Sans MS"/>
                <a:cs typeface="Comic Sans MS"/>
              </a:rPr>
              <a:t>No Privacy.</a:t>
            </a:r>
            <a:endParaRPr lang="it-IT" sz="2000" b="1" dirty="0">
              <a:solidFill>
                <a:srgbClr val="254061"/>
              </a:solidFill>
              <a:latin typeface="Comic Sans MS"/>
              <a:cs typeface="Comic Sans MS"/>
            </a:endParaRPr>
          </a:p>
        </p:txBody>
      </p:sp>
      <p:sp>
        <p:nvSpPr>
          <p:cNvPr id="10" name="Ritardo 9"/>
          <p:cNvSpPr/>
          <p:nvPr/>
        </p:nvSpPr>
        <p:spPr>
          <a:xfrm rot="5400000">
            <a:off x="1522476" y="3427476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5" name="Connettore 1 14"/>
          <p:cNvCxnSpPr/>
          <p:nvPr/>
        </p:nvCxnSpPr>
        <p:spPr>
          <a:xfrm rot="5400000">
            <a:off x="1831119" y="3201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rot="5400000">
            <a:off x="1373919" y="3201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rot="5400000">
            <a:off x="3731391" y="3201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rot="5400000">
            <a:off x="3275779" y="3201131"/>
            <a:ext cx="4541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rda 18"/>
          <p:cNvSpPr/>
          <p:nvPr/>
        </p:nvSpPr>
        <p:spPr>
          <a:xfrm rot="17564955">
            <a:off x="2468405" y="4697639"/>
            <a:ext cx="682128" cy="683968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1 29"/>
          <p:cNvCxnSpPr/>
          <p:nvPr/>
        </p:nvCxnSpPr>
        <p:spPr>
          <a:xfrm rot="5400000">
            <a:off x="3501267" y="4266407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rot="5400000">
            <a:off x="1600995" y="4266407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itardo 32"/>
          <p:cNvSpPr/>
          <p:nvPr/>
        </p:nvSpPr>
        <p:spPr>
          <a:xfrm rot="5400000">
            <a:off x="3424336" y="3430524"/>
            <a:ext cx="612648" cy="609600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2" name="Connettore 1 41"/>
          <p:cNvCxnSpPr/>
          <p:nvPr/>
        </p:nvCxnSpPr>
        <p:spPr>
          <a:xfrm rot="5400000">
            <a:off x="2574879" y="559990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1548410" y="3429000"/>
            <a:ext cx="5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And</a:t>
            </a:r>
            <a:endParaRPr lang="it-IT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3474678" y="3429000"/>
            <a:ext cx="5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And</a:t>
            </a:r>
            <a:endParaRPr lang="it-IT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2563296" y="4876800"/>
            <a:ext cx="417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Or</a:t>
            </a:r>
            <a:endParaRPr lang="it-IT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1447800" y="2526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0</a:t>
            </a:r>
            <a:endParaRPr lang="it-IT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1908140" y="2514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1</a:t>
            </a:r>
            <a:endParaRPr lang="it-IT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3352800" y="2514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1</a:t>
            </a:r>
            <a:endParaRPr lang="it-IT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3806860" y="2526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1</a:t>
            </a:r>
            <a:endParaRPr lang="it-IT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3425860" y="4038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1</a:t>
            </a:r>
            <a:endParaRPr lang="it-IT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2600275" y="58028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1</a:t>
            </a:r>
            <a:endParaRPr lang="it-IT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1905000" y="4038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0</a:t>
            </a:r>
            <a:endParaRPr lang="it-IT" dirty="0"/>
          </a:p>
        </p:txBody>
      </p:sp>
      <p:cxnSp>
        <p:nvCxnSpPr>
          <p:cNvPr id="28" name="Connettore 1 27"/>
          <p:cNvCxnSpPr/>
          <p:nvPr/>
        </p:nvCxnSpPr>
        <p:spPr>
          <a:xfrm rot="5400000">
            <a:off x="2727279" y="468550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rot="5400000">
            <a:off x="2485180" y="468550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1828801" y="4495800"/>
            <a:ext cx="8460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2895601" y="4495800"/>
            <a:ext cx="8460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3378</Words>
  <Application>Microsoft PowerPoint per Mac</Application>
  <PresentationFormat>Presentazione su schermo (4:3)</PresentationFormat>
  <Paragraphs>717</Paragraphs>
  <Slides>56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56</vt:i4>
      </vt:variant>
    </vt:vector>
  </HeadingPairs>
  <TitlesOfParts>
    <vt:vector size="5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</vt:vector>
  </TitlesOfParts>
  <Company>D.I.A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Paolo D'Arco</dc:creator>
  <cp:lastModifiedBy>Paolo D'Arco</cp:lastModifiedBy>
  <cp:revision>94</cp:revision>
  <cp:lastPrinted>2013-11-12T15:02:40Z</cp:lastPrinted>
  <dcterms:created xsi:type="dcterms:W3CDTF">2013-11-25T10:52:54Z</dcterms:created>
  <dcterms:modified xsi:type="dcterms:W3CDTF">2013-11-25T11:24:13Z</dcterms:modified>
</cp:coreProperties>
</file>